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76" r:id="rId2"/>
    <p:sldId id="266" r:id="rId3"/>
    <p:sldId id="256" r:id="rId4"/>
    <p:sldId id="268" r:id="rId5"/>
    <p:sldId id="267" r:id="rId6"/>
    <p:sldId id="257" r:id="rId7"/>
    <p:sldId id="258" r:id="rId8"/>
    <p:sldId id="259" r:id="rId9"/>
    <p:sldId id="260" r:id="rId10"/>
    <p:sldId id="261" r:id="rId11"/>
    <p:sldId id="262" r:id="rId12"/>
    <p:sldId id="263" r:id="rId13"/>
    <p:sldId id="264" r:id="rId14"/>
    <p:sldId id="265"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64" autoAdjust="0"/>
  </p:normalViewPr>
  <p:slideViewPr>
    <p:cSldViewPr snapToGrid="0">
      <p:cViewPr varScale="1">
        <p:scale>
          <a:sx n="69" d="100"/>
          <a:sy n="69" d="100"/>
        </p:scale>
        <p:origin x="780"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10599B-D15D-443B-A751-437F4D7D922A}" type="datetimeFigureOut">
              <a:rPr lang="ru-RU" smtClean="0"/>
              <a:t>15.03.2021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4E5E0-533E-463A-97B9-307C456122C6}" type="slidenum">
              <a:rPr lang="ru-RU" smtClean="0"/>
              <a:t>‹#›</a:t>
            </a:fld>
            <a:endParaRPr lang="ru-RU"/>
          </a:p>
        </p:txBody>
      </p:sp>
    </p:spTree>
    <p:extLst>
      <p:ext uri="{BB962C8B-B14F-4D97-AF65-F5344CB8AC3E}">
        <p14:creationId xmlns:p14="http://schemas.microsoft.com/office/powerpoint/2010/main" val="1625051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CA4E5E0-533E-463A-97B9-307C456122C6}" type="slidenum">
              <a:rPr lang="ru-RU" smtClean="0"/>
              <a:t>5</a:t>
            </a:fld>
            <a:endParaRPr lang="ru-RU"/>
          </a:p>
        </p:txBody>
      </p:sp>
    </p:spTree>
    <p:extLst>
      <p:ext uri="{BB962C8B-B14F-4D97-AF65-F5344CB8AC3E}">
        <p14:creationId xmlns:p14="http://schemas.microsoft.com/office/powerpoint/2010/main" val="2765081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smtClean="0"/>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3/15/2021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3/15/2021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3/15/2021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3/15/2021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smtClean="0"/>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3/15/2021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3/15/2021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3/15/2021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8850" y="332510"/>
            <a:ext cx="10318418" cy="1856508"/>
          </a:xfrm>
        </p:spPr>
        <p:txBody>
          <a:bodyPr/>
          <a:lstStyle/>
          <a:p>
            <a:r>
              <a:rPr lang="ru-RU" sz="4000" b="1" dirty="0" smtClean="0">
                <a:solidFill>
                  <a:srgbClr val="FF0000"/>
                </a:solidFill>
                <a:latin typeface="Times New Roman" panose="02020603050405020304" pitchFamily="18" charset="0"/>
                <a:cs typeface="Times New Roman" panose="02020603050405020304" pitchFamily="18" charset="0"/>
              </a:rPr>
              <a:t>«</a:t>
            </a:r>
            <a:r>
              <a:rPr lang="ru-RU" sz="4000" b="1" dirty="0" err="1" smtClean="0">
                <a:solidFill>
                  <a:srgbClr val="FF0000"/>
                </a:solidFill>
                <a:latin typeface="Times New Roman" panose="02020603050405020304" pitchFamily="18" charset="0"/>
                <a:cs typeface="Times New Roman" panose="02020603050405020304" pitchFamily="18" charset="0"/>
              </a:rPr>
              <a:t>Нур</a:t>
            </a:r>
            <a:r>
              <a:rPr lang="ru-RU" sz="4000" b="1" dirty="0" smtClean="0">
                <a:solidFill>
                  <a:srgbClr val="FF0000"/>
                </a:solidFill>
                <a:latin typeface="Times New Roman" panose="02020603050405020304" pitchFamily="18" charset="0"/>
                <a:cs typeface="Times New Roman" panose="02020603050405020304" pitchFamily="18" charset="0"/>
              </a:rPr>
              <a:t>» </a:t>
            </a:r>
            <a:r>
              <a:rPr lang="ru-RU" sz="4000" b="1" dirty="0" err="1" smtClean="0">
                <a:solidFill>
                  <a:srgbClr val="FF0000"/>
                </a:solidFill>
                <a:latin typeface="Times New Roman" panose="02020603050405020304" pitchFamily="18" charset="0"/>
                <a:cs typeface="Times New Roman" panose="02020603050405020304" pitchFamily="18" charset="0"/>
              </a:rPr>
              <a:t>Жалал-Абад</a:t>
            </a:r>
            <a:r>
              <a:rPr lang="ru-RU" sz="4000" b="1" dirty="0" smtClean="0">
                <a:solidFill>
                  <a:srgbClr val="FF0000"/>
                </a:solidFill>
                <a:latin typeface="Times New Roman" panose="02020603050405020304" pitchFamily="18" charset="0"/>
                <a:cs typeface="Times New Roman" panose="02020603050405020304" pitchFamily="18" charset="0"/>
              </a:rPr>
              <a:t> колледжи</a:t>
            </a:r>
            <a:endParaRPr lang="ru-RU" sz="4000" b="1" dirty="0">
              <a:solidFill>
                <a:srgbClr val="FF0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385455" y="1953492"/>
            <a:ext cx="9615054" cy="4364182"/>
          </a:xfrm>
        </p:spPr>
        <p:txBody>
          <a:bodyPr>
            <a:normAutofit/>
          </a:bodyPr>
          <a:lstStyle/>
          <a:p>
            <a:r>
              <a:rPr lang="ru-RU" sz="3600" dirty="0" err="1" smtClean="0">
                <a:solidFill>
                  <a:srgbClr val="002060"/>
                </a:solidFill>
                <a:latin typeface="Times New Roman" panose="02020603050405020304" pitchFamily="18" charset="0"/>
                <a:cs typeface="Times New Roman" panose="02020603050405020304" pitchFamily="18" charset="0"/>
              </a:rPr>
              <a:t>Эне</a:t>
            </a:r>
            <a:r>
              <a:rPr lang="ru-RU" sz="3600" dirty="0" smtClean="0">
                <a:solidFill>
                  <a:srgbClr val="002060"/>
                </a:solidFill>
                <a:latin typeface="Times New Roman" panose="02020603050405020304" pitchFamily="18" charset="0"/>
                <a:cs typeface="Times New Roman" panose="02020603050405020304" pitchFamily="18" charset="0"/>
              </a:rPr>
              <a:t> </a:t>
            </a:r>
            <a:r>
              <a:rPr lang="ru-RU" sz="3600" dirty="0" err="1" smtClean="0">
                <a:solidFill>
                  <a:srgbClr val="002060"/>
                </a:solidFill>
                <a:latin typeface="Times New Roman" panose="02020603050405020304" pitchFamily="18" charset="0"/>
                <a:cs typeface="Times New Roman" panose="02020603050405020304" pitchFamily="18" charset="0"/>
              </a:rPr>
              <a:t>тилин</a:t>
            </a:r>
            <a:r>
              <a:rPr lang="ru-RU" sz="3600" dirty="0" smtClean="0">
                <a:solidFill>
                  <a:srgbClr val="002060"/>
                </a:solidFill>
                <a:latin typeface="Times New Roman" panose="02020603050405020304" pitchFamily="18" charset="0"/>
                <a:cs typeface="Times New Roman" panose="02020603050405020304" pitchFamily="18" charset="0"/>
              </a:rPr>
              <a:t> </a:t>
            </a:r>
            <a:r>
              <a:rPr lang="ru-RU" sz="3600" dirty="0" err="1" smtClean="0">
                <a:solidFill>
                  <a:srgbClr val="002060"/>
                </a:solidFill>
                <a:latin typeface="Times New Roman" panose="02020603050405020304" pitchFamily="18" charset="0"/>
                <a:cs typeface="Times New Roman" panose="02020603050405020304" pitchFamily="18" charset="0"/>
              </a:rPr>
              <a:t>окутуунун</a:t>
            </a:r>
            <a:r>
              <a:rPr lang="ru-RU" sz="3600" dirty="0" smtClean="0">
                <a:solidFill>
                  <a:srgbClr val="002060"/>
                </a:solidFill>
                <a:latin typeface="Times New Roman" panose="02020603050405020304" pitchFamily="18" charset="0"/>
                <a:cs typeface="Times New Roman" panose="02020603050405020304" pitchFamily="18" charset="0"/>
              </a:rPr>
              <a:t> </a:t>
            </a:r>
            <a:r>
              <a:rPr lang="ru-RU" sz="3600" dirty="0" err="1" smtClean="0">
                <a:solidFill>
                  <a:srgbClr val="002060"/>
                </a:solidFill>
                <a:latin typeface="Times New Roman" panose="02020603050405020304" pitchFamily="18" charset="0"/>
                <a:cs typeface="Times New Roman" panose="02020603050405020304" pitchFamily="18" charset="0"/>
              </a:rPr>
              <a:t>усулу</a:t>
            </a:r>
            <a:endParaRPr lang="ru-RU" sz="3600" dirty="0" smtClean="0">
              <a:solidFill>
                <a:srgbClr val="002060"/>
              </a:solidFill>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r>
              <a:rPr lang="ru-RU" sz="8000" dirty="0" smtClean="0">
                <a:latin typeface="Times New Roman" panose="02020603050405020304" pitchFamily="18" charset="0"/>
                <a:cs typeface="Times New Roman" panose="02020603050405020304" pitchFamily="18" charset="0"/>
              </a:rPr>
              <a:t>БКМ-1-19</a:t>
            </a:r>
          </a:p>
          <a:p>
            <a:r>
              <a:rPr lang="en-US" sz="2800" dirty="0" smtClean="0">
                <a:latin typeface="Times New Roman" panose="02020603050405020304" pitchFamily="18" charset="0"/>
                <a:cs typeface="Times New Roman" panose="02020603050405020304" pitchFamily="18" charset="0"/>
              </a:rPr>
              <a:t>III </a:t>
            </a:r>
            <a:r>
              <a:rPr lang="ky-KG" sz="2800" dirty="0" smtClean="0">
                <a:latin typeface="Times New Roman" panose="02020603050405020304" pitchFamily="18" charset="0"/>
                <a:cs typeface="Times New Roman" panose="02020603050405020304" pitchFamily="18" charset="0"/>
              </a:rPr>
              <a:t>курс</a:t>
            </a:r>
            <a:endParaRPr lang="ru-RU" sz="2800"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r>
              <a:rPr lang="ru-RU" sz="2400" dirty="0" err="1" smtClean="0">
                <a:latin typeface="Times New Roman" panose="02020603050405020304" pitchFamily="18" charset="0"/>
                <a:cs typeface="Times New Roman" panose="02020603050405020304" pitchFamily="18" charset="0"/>
              </a:rPr>
              <a:t>Жалал-Абад</a:t>
            </a:r>
            <a:r>
              <a:rPr lang="ru-RU" sz="2400" dirty="0" smtClean="0">
                <a:latin typeface="Times New Roman" panose="02020603050405020304" pitchFamily="18" charset="0"/>
                <a:cs typeface="Times New Roman" panose="02020603050405020304" pitchFamily="18" charset="0"/>
              </a:rPr>
              <a:t> 2021-жыл</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960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5"/>
            <a:ext cx="10178322" cy="871649"/>
          </a:xfrm>
        </p:spPr>
        <p:txBody>
          <a:bodyPr>
            <a:normAutofit/>
          </a:bodyPr>
          <a:lstStyle/>
          <a:p>
            <a:r>
              <a:rPr lang="ky-KG" sz="2400" b="1" dirty="0" smtClean="0">
                <a:solidFill>
                  <a:srgbClr val="002060"/>
                </a:solidFill>
                <a:latin typeface="Times New Roman" panose="02020603050405020304" pitchFamily="18" charset="0"/>
                <a:cs typeface="Times New Roman" panose="02020603050405020304" pitchFamily="18" charset="0"/>
              </a:rPr>
              <a:t>Негизинен, каталардын жалпы типтери төмөндөгүчө мүнөздөлөт:</a:t>
            </a:r>
            <a:endParaRPr lang="ru-RU" sz="24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1678" y="1763486"/>
            <a:ext cx="10178322" cy="4116106"/>
          </a:xfrm>
        </p:spPr>
        <p:txBody>
          <a:bodyPr>
            <a:normAutofit/>
          </a:bodyPr>
          <a:lstStyle/>
          <a:p>
            <a:r>
              <a:rPr lang="ky-KG" sz="2800" b="1" dirty="0" smtClean="0">
                <a:solidFill>
                  <a:srgbClr val="FF0000"/>
                </a:solidFill>
                <a:latin typeface="Times New Roman" panose="02020603050405020304" pitchFamily="18" charset="0"/>
                <a:cs typeface="Times New Roman" panose="02020603050405020304" pitchFamily="18" charset="0"/>
              </a:rPr>
              <a:t>1.Орфографиялык каталар;</a:t>
            </a:r>
          </a:p>
          <a:p>
            <a:r>
              <a:rPr lang="ky-KG" sz="2800" b="1" dirty="0" smtClean="0">
                <a:solidFill>
                  <a:srgbClr val="FF0000"/>
                </a:solidFill>
                <a:latin typeface="Times New Roman" panose="02020603050405020304" pitchFamily="18" charset="0"/>
                <a:cs typeface="Times New Roman" panose="02020603050405020304" pitchFamily="18" charset="0"/>
              </a:rPr>
              <a:t>2.Пунктуациялык каталар;</a:t>
            </a:r>
          </a:p>
          <a:p>
            <a:r>
              <a:rPr lang="ky-KG" sz="2800" b="1" dirty="0" smtClean="0">
                <a:solidFill>
                  <a:srgbClr val="FF0000"/>
                </a:solidFill>
                <a:latin typeface="Times New Roman" panose="02020603050405020304" pitchFamily="18" charset="0"/>
                <a:cs typeface="Times New Roman" panose="02020603050405020304" pitchFamily="18" charset="0"/>
              </a:rPr>
              <a:t>3.Стилдик каталар</a:t>
            </a:r>
            <a:r>
              <a:rPr lang="ky-KG" sz="2800" b="1" dirty="0" smtClean="0">
                <a:latin typeface="Times New Roman" panose="02020603050405020304" pitchFamily="18" charset="0"/>
                <a:cs typeface="Times New Roman" panose="02020603050405020304" pitchFamily="18" charset="0"/>
              </a:rPr>
              <a:t>.</a:t>
            </a:r>
          </a:p>
          <a:p>
            <a:pPr marL="0" indent="0">
              <a:buNone/>
            </a:pPr>
            <a:endParaRPr lang="ky-KG" sz="2800" b="1" dirty="0" smtClean="0">
              <a:latin typeface="Times New Roman" panose="02020603050405020304" pitchFamily="18" charset="0"/>
              <a:cs typeface="Times New Roman" panose="02020603050405020304" pitchFamily="18" charset="0"/>
            </a:endParaRPr>
          </a:p>
          <a:p>
            <a:pPr marL="0" indent="0">
              <a:buNone/>
            </a:pPr>
            <a:r>
              <a:rPr lang="ky-KG" sz="2800" b="1" dirty="0" smtClean="0">
                <a:solidFill>
                  <a:srgbClr val="00B050"/>
                </a:solidFill>
                <a:latin typeface="Times New Roman" panose="02020603050405020304" pitchFamily="18" charset="0"/>
                <a:cs typeface="Times New Roman" panose="02020603050405020304" pitchFamily="18" charset="0"/>
              </a:rPr>
              <a:t>Булардын ар биринин өз алдынча  мүнөздөөгө жана окуу материалдарынын табиятына жараша түрлөргө бөлүүгө болот.</a:t>
            </a:r>
            <a:endParaRPr lang="ru-RU" sz="28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9297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104503"/>
            <a:ext cx="10178322" cy="522514"/>
          </a:xfrm>
        </p:spPr>
        <p:txBody>
          <a:bodyPr>
            <a:normAutofit fontScale="90000"/>
          </a:bodyPr>
          <a:lstStyle/>
          <a:p>
            <a:r>
              <a:rPr lang="ky-KG" sz="2800" b="1" dirty="0" smtClean="0">
                <a:latin typeface="Times New Roman" panose="02020603050405020304" pitchFamily="18" charset="0"/>
                <a:cs typeface="Times New Roman" panose="02020603050405020304" pitchFamily="18" charset="0"/>
              </a:rPr>
              <a:t>               </a:t>
            </a:r>
            <a:r>
              <a:rPr lang="ky-KG" sz="2800" b="1" dirty="0" smtClean="0">
                <a:solidFill>
                  <a:srgbClr val="FF0000"/>
                </a:solidFill>
                <a:latin typeface="Times New Roman" panose="02020603050405020304" pitchFamily="18" charset="0"/>
                <a:cs typeface="Times New Roman" panose="02020603050405020304" pitchFamily="18" charset="0"/>
              </a:rPr>
              <a:t>ОРфографиялык каталар</a:t>
            </a:r>
            <a:br>
              <a:rPr lang="ky-KG" sz="2800" b="1" dirty="0" smtClean="0">
                <a:solidFill>
                  <a:srgbClr val="FF0000"/>
                </a:solidFill>
                <a:latin typeface="Times New Roman" panose="02020603050405020304" pitchFamily="18" charset="0"/>
                <a:cs typeface="Times New Roman" panose="02020603050405020304" pitchFamily="18" charset="0"/>
              </a:rPr>
            </a:b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1678" y="796835"/>
            <a:ext cx="10178322" cy="5422392"/>
          </a:xfrm>
        </p:spPr>
        <p:txBody>
          <a:bodyPr>
            <a:normAutofit fontScale="92500" lnSpcReduction="10000"/>
          </a:bodyPr>
          <a:lstStyle/>
          <a:p>
            <a:r>
              <a:rPr lang="ky-KG" b="1" dirty="0">
                <a:solidFill>
                  <a:srgbClr val="FF0000"/>
                </a:solidFill>
                <a:latin typeface="Times New Roman" panose="02020603050405020304" pitchFamily="18" charset="0"/>
                <a:cs typeface="Times New Roman" panose="02020603050405020304" pitchFamily="18" charset="0"/>
              </a:rPr>
              <a:t>Катанын бул тибине төмөнкүлөр кирет</a:t>
            </a:r>
            <a:r>
              <a:rPr lang="ky-KG" b="1" dirty="0" smtClean="0">
                <a:solidFill>
                  <a:srgbClr val="FF0000"/>
                </a:solidFill>
                <a:latin typeface="Times New Roman" panose="02020603050405020304" pitchFamily="18" charset="0"/>
                <a:cs typeface="Times New Roman" panose="02020603050405020304" pitchFamily="18" charset="0"/>
              </a:rPr>
              <a:t>; </a:t>
            </a:r>
          </a:p>
          <a:p>
            <a:r>
              <a:rPr lang="ky-KG" b="1" dirty="0" smtClean="0">
                <a:solidFill>
                  <a:schemeClr val="tx1"/>
                </a:solidFill>
                <a:latin typeface="Times New Roman" panose="02020603050405020304" pitchFamily="18" charset="0"/>
                <a:cs typeface="Times New Roman" panose="02020603050405020304" pitchFamily="18" charset="0"/>
              </a:rPr>
              <a:t>-Фонетиканын объектисине кирген</a:t>
            </a:r>
            <a:r>
              <a:rPr lang="ky-KG" dirty="0" smtClean="0">
                <a:solidFill>
                  <a:schemeClr val="tx1"/>
                </a:solidFill>
                <a:latin typeface="Times New Roman" panose="02020603050405020304" pitchFamily="18" charset="0"/>
                <a:cs typeface="Times New Roman" panose="02020603050405020304" pitchFamily="18" charset="0"/>
              </a:rPr>
              <a:t> кыска жана созулма үндүүлөрдү, жумшак жана каткалаң үнсүздөрдү,дублет тыбыштарды.йоттошкон жана тыбышсыз тамгаларды,сингормонизм мыйзамын туура сактабай, орус тилинен кирген тамгаларды, аталышы жана жазылышы түрдүү болгон сөздөрдү, баш жана жана кичине тамгаларды туура эмес жазуу;</a:t>
            </a:r>
          </a:p>
          <a:p>
            <a:r>
              <a:rPr lang="ky-KG" b="1" dirty="0" smtClean="0">
                <a:solidFill>
                  <a:schemeClr val="tx1"/>
                </a:solidFill>
                <a:latin typeface="Times New Roman" panose="02020603050405020304" pitchFamily="18" charset="0"/>
                <a:cs typeface="Times New Roman" panose="02020603050405020304" pitchFamily="18" charset="0"/>
              </a:rPr>
              <a:t>-Лексиканын объектисине кирген </a:t>
            </a:r>
            <a:r>
              <a:rPr lang="ky-KG" dirty="0" smtClean="0">
                <a:solidFill>
                  <a:schemeClr val="tx1"/>
                </a:solidFill>
                <a:latin typeface="Times New Roman" panose="02020603050405020304" pitchFamily="18" charset="0"/>
                <a:cs typeface="Times New Roman" panose="02020603050405020304" pitchFamily="18" charset="0"/>
              </a:rPr>
              <a:t> архаизм, неологизм, диалектизм сөздөрүн, кесиптик сөздөрдү, бириккен жана кыскартылган сөздөрдү, татаал сөздөрдүн түрлөрүн,т.а. </a:t>
            </a:r>
            <a:r>
              <a:rPr lang="ky-KG" dirty="0">
                <a:solidFill>
                  <a:schemeClr val="tx1"/>
                </a:solidFill>
                <a:latin typeface="Times New Roman" panose="02020603050405020304" pitchFamily="18" charset="0"/>
                <a:cs typeface="Times New Roman" panose="02020603050405020304" pitchFamily="18" charset="0"/>
              </a:rPr>
              <a:t>к</a:t>
            </a:r>
            <a:r>
              <a:rPr lang="ky-KG" dirty="0" smtClean="0">
                <a:solidFill>
                  <a:schemeClr val="tx1"/>
                </a:solidFill>
                <a:latin typeface="Times New Roman" panose="02020603050405020304" pitchFamily="18" charset="0"/>
                <a:cs typeface="Times New Roman" panose="02020603050405020304" pitchFamily="18" charset="0"/>
              </a:rPr>
              <a:t>ош, кошмок жана бириккен сөздөрдү ж.б. </a:t>
            </a:r>
            <a:r>
              <a:rPr lang="ky-KG" dirty="0">
                <a:solidFill>
                  <a:schemeClr val="tx1"/>
                </a:solidFill>
                <a:latin typeface="Times New Roman" panose="02020603050405020304" pitchFamily="18" charset="0"/>
                <a:cs typeface="Times New Roman" panose="02020603050405020304" pitchFamily="18" charset="0"/>
              </a:rPr>
              <a:t>ж</a:t>
            </a:r>
            <a:r>
              <a:rPr lang="ky-KG" dirty="0" smtClean="0">
                <a:solidFill>
                  <a:schemeClr val="tx1"/>
                </a:solidFill>
                <a:latin typeface="Times New Roman" panose="02020603050405020304" pitchFamily="18" charset="0"/>
                <a:cs typeface="Times New Roman" panose="02020603050405020304" pitchFamily="18" charset="0"/>
              </a:rPr>
              <a:t>азууда  кетирилген каталар;</a:t>
            </a:r>
          </a:p>
          <a:p>
            <a:r>
              <a:rPr lang="ky-KG" b="1" dirty="0" smtClean="0">
                <a:solidFill>
                  <a:schemeClr val="tx1"/>
                </a:solidFill>
                <a:latin typeface="Times New Roman" panose="02020603050405020304" pitchFamily="18" charset="0"/>
                <a:cs typeface="Times New Roman" panose="02020603050405020304" pitchFamily="18" charset="0"/>
              </a:rPr>
              <a:t>-Морфологиянын объектисине кирген </a:t>
            </a:r>
            <a:r>
              <a:rPr lang="ky-KG" dirty="0" smtClean="0">
                <a:solidFill>
                  <a:schemeClr val="tx1"/>
                </a:solidFill>
                <a:latin typeface="Times New Roman" panose="02020603050405020304" pitchFamily="18" charset="0"/>
                <a:cs typeface="Times New Roman" panose="02020603050405020304" pitchFamily="18" charset="0"/>
              </a:rPr>
              <a:t>уңгу-мүчөнү ажыратууда, куранды. уланды, жак, чак мүчөлөрдү жазууда, сөз түркүмдөрүнүн жасалыш шарттары туура өздөштүрүлбөгөн учурларда, энчилүү жана жалпы аттарды жазууда сөздөрдү ташымалдоодо кетирилген каталар;</a:t>
            </a:r>
          </a:p>
          <a:p>
            <a:r>
              <a:rPr lang="ky-KG" b="1" dirty="0" smtClean="0">
                <a:solidFill>
                  <a:schemeClr val="tx1"/>
                </a:solidFill>
                <a:latin typeface="Times New Roman" panose="02020603050405020304" pitchFamily="18" charset="0"/>
                <a:cs typeface="Times New Roman" panose="02020603050405020304" pitchFamily="18" charset="0"/>
              </a:rPr>
              <a:t>-Синтаксистин объектисине кирген </a:t>
            </a:r>
            <a:r>
              <a:rPr lang="ky-KG" dirty="0" smtClean="0">
                <a:solidFill>
                  <a:schemeClr val="tx1"/>
                </a:solidFill>
                <a:latin typeface="Times New Roman" panose="02020603050405020304" pitchFamily="18" charset="0"/>
                <a:cs typeface="Times New Roman" panose="02020603050405020304" pitchFamily="18" charset="0"/>
              </a:rPr>
              <a:t> сөз айкаштарды туура ажыратуудан, жөнөкөй, татаал, жалаң, жайылма, бир составдуу сүйлөмдөрдү туура эмес куруудан, бир өңчөй мүчө жана жалпылагыч  сөздөрдү туура эмес, өз орду, маанисине жараша түзүүдө өзгөчө, чыгармачыл жат жазууларда кетирилген каталар.</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997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6"/>
            <a:ext cx="10178322" cy="558142"/>
          </a:xfrm>
        </p:spPr>
        <p:txBody>
          <a:bodyPr>
            <a:normAutofit/>
          </a:bodyPr>
          <a:lstStyle/>
          <a:p>
            <a:r>
              <a:rPr lang="ky-KG" sz="2800" b="1" dirty="0" smtClean="0">
                <a:latin typeface="Times New Roman" panose="02020603050405020304" pitchFamily="18" charset="0"/>
                <a:cs typeface="Times New Roman" panose="02020603050405020304" pitchFamily="18" charset="0"/>
              </a:rPr>
              <a:t>           Пунктуациялык каталар</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1678" y="1423851"/>
            <a:ext cx="10178322" cy="4455742"/>
          </a:xfrm>
        </p:spPr>
        <p:txBody>
          <a:bodyPr>
            <a:normAutofit fontScale="92500"/>
          </a:bodyPr>
          <a:lstStyle/>
          <a:p>
            <a:r>
              <a:rPr lang="ky-KG" sz="2800" b="1" dirty="0" smtClean="0">
                <a:latin typeface="Times New Roman" panose="02020603050405020304" pitchFamily="18" charset="0"/>
                <a:cs typeface="Times New Roman" panose="02020603050405020304" pitchFamily="18" charset="0"/>
              </a:rPr>
              <a:t>-жай, суроолуу,буйрук жана илептүү сүйлөмдөргө коюлуучу тыныш белгилерден;</a:t>
            </a:r>
          </a:p>
          <a:p>
            <a:r>
              <a:rPr lang="ky-KG" sz="2800" b="1" dirty="0" smtClean="0">
                <a:latin typeface="Times New Roman" panose="02020603050405020304" pitchFamily="18" charset="0"/>
                <a:cs typeface="Times New Roman" panose="02020603050405020304" pitchFamily="18" charset="0"/>
              </a:rPr>
              <a:t>-татаал сүйлөмдөрдү ажыратуучу тынымды белгилөөчү тыныш белгилерден;</a:t>
            </a:r>
          </a:p>
          <a:p>
            <a:r>
              <a:rPr lang="ky-KG" sz="2800" b="1" dirty="0" smtClean="0">
                <a:latin typeface="Times New Roman" panose="02020603050405020304" pitchFamily="18" charset="0"/>
                <a:cs typeface="Times New Roman" panose="02020603050405020304" pitchFamily="18" charset="0"/>
              </a:rPr>
              <a:t>-сүйлөм ичиндеги каратма сөздү, киринди, модаль, сырдык сөздөрдү ажыратып белгилөөдө коюлуучу тыныш белгилерден;</a:t>
            </a:r>
          </a:p>
          <a:p>
            <a:r>
              <a:rPr lang="ky-KG" sz="2800" b="1" dirty="0" smtClean="0">
                <a:latin typeface="Times New Roman" panose="02020603050405020304" pitchFamily="18" charset="0"/>
                <a:cs typeface="Times New Roman" panose="02020603050405020304" pitchFamily="18" charset="0"/>
              </a:rPr>
              <a:t>-төл,бөтөн жана тике сөздөрдү жазууда коюлуучу белгилерден;</a:t>
            </a:r>
          </a:p>
          <a:p>
            <a:r>
              <a:rPr lang="ky-KG" sz="2800" b="1" dirty="0" smtClean="0">
                <a:latin typeface="Times New Roman" panose="02020603050405020304" pitchFamily="18" charset="0"/>
                <a:cs typeface="Times New Roman" panose="02020603050405020304" pitchFamily="18" charset="0"/>
              </a:rPr>
              <a:t>-бир өңчөй мүчөлөр менен жалпылагыч сөздөрдү жазуудагы белгилерден кетирилген каталар эсептелинет.</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1687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169816"/>
            <a:ext cx="10178322" cy="613955"/>
          </a:xfrm>
        </p:spPr>
        <p:txBody>
          <a:bodyPr>
            <a:normAutofit fontScale="90000"/>
          </a:bodyPr>
          <a:lstStyle/>
          <a:p>
            <a:r>
              <a:rPr lang="ky-KG" dirty="0" smtClean="0">
                <a:latin typeface="Times New Roman" panose="02020603050405020304" pitchFamily="18" charset="0"/>
                <a:cs typeface="Times New Roman" panose="02020603050405020304" pitchFamily="18" charset="0"/>
              </a:rPr>
              <a:t>           </a:t>
            </a:r>
            <a:r>
              <a:rPr lang="ky-KG" sz="3600" b="1" dirty="0" smtClean="0">
                <a:latin typeface="Times New Roman" panose="02020603050405020304" pitchFamily="18" charset="0"/>
                <a:cs typeface="Times New Roman" panose="02020603050405020304" pitchFamily="18" charset="0"/>
              </a:rPr>
              <a:t>Стилдик каталар</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1678" y="783772"/>
            <a:ext cx="10178322" cy="5907973"/>
          </a:xfrm>
        </p:spPr>
        <p:txBody>
          <a:bodyPr>
            <a:normAutofit fontScale="92500" lnSpcReduction="20000"/>
          </a:bodyPr>
          <a:lstStyle/>
          <a:p>
            <a:r>
              <a:rPr lang="ky-KG" dirty="0" smtClean="0">
                <a:latin typeface="Times New Roman" panose="02020603050405020304" pitchFamily="18" charset="0"/>
                <a:cs typeface="Times New Roman" panose="02020603050405020304" pitchFamily="18" charset="0"/>
              </a:rPr>
              <a:t>      </a:t>
            </a:r>
            <a:r>
              <a:rPr lang="ky-KG" b="1" dirty="0" smtClean="0">
                <a:latin typeface="Times New Roman" panose="02020603050405020304" pitchFamily="18" charset="0"/>
                <a:cs typeface="Times New Roman" panose="02020603050405020304" pitchFamily="18" charset="0"/>
              </a:rPr>
              <a:t>Көпчүлүк убакта окуучулардын дил баяндарын (сочинение), баяндамаларын (изложение) жана чыгармачыл жат жазууларын, өз алдынча түзгөн сүйлөмдөрүн, тексттерин баалоодо орфографиялык жана пунктуациялык каталардан тышкары кетирилген каталарды, жалпы жонунан эле, «стилдик каталар» деп белгилешип жүрөт. Стилдик деп аталган каталардын мүнөздүү белгилери,т.а., алар кеп продуктусу болгон текст түзүүдө жана сүйлөм түзүүдө:</a:t>
            </a:r>
          </a:p>
          <a:p>
            <a:r>
              <a:rPr lang="ky-KG" b="1" dirty="0">
                <a:latin typeface="Times New Roman" panose="02020603050405020304" pitchFamily="18" charset="0"/>
                <a:cs typeface="Times New Roman" panose="02020603050405020304" pitchFamily="18" charset="0"/>
              </a:rPr>
              <a:t> </a:t>
            </a:r>
            <a:r>
              <a:rPr lang="ky-KG" b="1" dirty="0" smtClean="0">
                <a:latin typeface="Times New Roman" panose="02020603050405020304" pitchFamily="18" charset="0"/>
                <a:cs typeface="Times New Roman" panose="02020603050405020304" pitchFamily="18" charset="0"/>
              </a:rPr>
              <a:t> -айтылган ойдун тематикасына жараша сөздүн орундуу тандалышынан жана колдонулушунан;</a:t>
            </a:r>
          </a:p>
          <a:p>
            <a:r>
              <a:rPr lang="ky-KG" b="1" dirty="0" smtClean="0">
                <a:latin typeface="Times New Roman" panose="02020603050405020304" pitchFamily="18" charset="0"/>
                <a:cs typeface="Times New Roman" panose="02020603050405020304" pitchFamily="18" charset="0"/>
              </a:rPr>
              <a:t>  - эне тилинде ойду так айтуудан жана эне тилинде таза, так берүүдөн;</a:t>
            </a:r>
          </a:p>
          <a:p>
            <a:r>
              <a:rPr lang="ky-KG" b="1" dirty="0">
                <a:latin typeface="Times New Roman" panose="02020603050405020304" pitchFamily="18" charset="0"/>
                <a:cs typeface="Times New Roman" panose="02020603050405020304" pitchFamily="18" charset="0"/>
              </a:rPr>
              <a:t> </a:t>
            </a:r>
            <a:r>
              <a:rPr lang="ky-KG" b="1" dirty="0" smtClean="0">
                <a:latin typeface="Times New Roman" panose="02020603050405020304" pitchFamily="18" charset="0"/>
                <a:cs typeface="Times New Roman" panose="02020603050405020304" pitchFamily="18" charset="0"/>
              </a:rPr>
              <a:t> -сүйлөмдө ойдун логикалуу,ырааттуу берилишинен;</a:t>
            </a:r>
          </a:p>
          <a:p>
            <a:r>
              <a:rPr lang="ky-KG" b="1" dirty="0">
                <a:latin typeface="Times New Roman" panose="02020603050405020304" pitchFamily="18" charset="0"/>
                <a:cs typeface="Times New Roman" panose="02020603050405020304" pitchFamily="18" charset="0"/>
              </a:rPr>
              <a:t> </a:t>
            </a:r>
            <a:r>
              <a:rPr lang="ky-KG" b="1" dirty="0" smtClean="0">
                <a:latin typeface="Times New Roman" panose="02020603050405020304" pitchFamily="18" charset="0"/>
                <a:cs typeface="Times New Roman" panose="02020603050405020304" pitchFamily="18" charset="0"/>
              </a:rPr>
              <a:t> -сөз каражаттарынын орундуу жана орунсуз кайталанган учурларынан;</a:t>
            </a:r>
          </a:p>
          <a:p>
            <a:r>
              <a:rPr lang="ky-KG" b="1" dirty="0">
                <a:latin typeface="Times New Roman" panose="02020603050405020304" pitchFamily="18" charset="0"/>
                <a:cs typeface="Times New Roman" panose="02020603050405020304" pitchFamily="18" charset="0"/>
              </a:rPr>
              <a:t> </a:t>
            </a:r>
            <a:r>
              <a:rPr lang="ky-KG" b="1" dirty="0" smtClean="0">
                <a:latin typeface="Times New Roman" panose="02020603050405020304" pitchFamily="18" charset="0"/>
                <a:cs typeface="Times New Roman" panose="02020603050405020304" pitchFamily="18" charset="0"/>
              </a:rPr>
              <a:t> -тарыхый жана документалдык фактылардын туура, так берилишинен;</a:t>
            </a:r>
          </a:p>
          <a:p>
            <a:r>
              <a:rPr lang="ky-KG" b="1" dirty="0" smtClean="0">
                <a:latin typeface="Times New Roman" panose="02020603050405020304" pitchFamily="18" charset="0"/>
                <a:cs typeface="Times New Roman" panose="02020603050405020304" pitchFamily="18" charset="0"/>
              </a:rPr>
              <a:t>   -синоним сөздөрүнүн туура тандалып алынышынан;</a:t>
            </a:r>
          </a:p>
          <a:p>
            <a:r>
              <a:rPr lang="ky-KG" b="1" dirty="0">
                <a:latin typeface="Times New Roman" panose="02020603050405020304" pitchFamily="18" charset="0"/>
                <a:cs typeface="Times New Roman" panose="02020603050405020304" pitchFamily="18" charset="0"/>
              </a:rPr>
              <a:t> </a:t>
            </a:r>
            <a:r>
              <a:rPr lang="ky-KG" b="1" dirty="0" smtClean="0">
                <a:latin typeface="Times New Roman" panose="02020603050405020304" pitchFamily="18" charset="0"/>
                <a:cs typeface="Times New Roman" panose="02020603050405020304" pitchFamily="18" charset="0"/>
              </a:rPr>
              <a:t>  -ойдун көрктүү баяндалышынан;</a:t>
            </a:r>
          </a:p>
          <a:p>
            <a:r>
              <a:rPr lang="ky-KG" b="1" dirty="0" smtClean="0">
                <a:latin typeface="Times New Roman" panose="02020603050405020304" pitchFamily="18" charset="0"/>
                <a:cs typeface="Times New Roman" panose="02020603050405020304" pitchFamily="18" charset="0"/>
              </a:rPr>
              <a:t>    -иш кагаздарын өз стили боюнча түзүүдөн;</a:t>
            </a:r>
          </a:p>
          <a:p>
            <a:r>
              <a:rPr lang="ky-KG" b="1" dirty="0" smtClean="0">
                <a:latin typeface="Times New Roman" panose="02020603050405020304" pitchFamily="18" charset="0"/>
                <a:cs typeface="Times New Roman" panose="02020603050405020304" pitchFamily="18" charset="0"/>
              </a:rPr>
              <a:t>   -фразеологизм сөздөрүнүн орундуу, туура колдонулушунан;</a:t>
            </a:r>
          </a:p>
          <a:p>
            <a:r>
              <a:rPr lang="ky-KG" b="1" dirty="0">
                <a:latin typeface="Times New Roman" panose="02020603050405020304" pitchFamily="18" charset="0"/>
                <a:cs typeface="Times New Roman" panose="02020603050405020304" pitchFamily="18" charset="0"/>
              </a:rPr>
              <a:t> </a:t>
            </a:r>
            <a:r>
              <a:rPr lang="ky-KG" b="1" dirty="0" smtClean="0">
                <a:latin typeface="Times New Roman" panose="02020603050405020304" pitchFamily="18" charset="0"/>
                <a:cs typeface="Times New Roman" panose="02020603050405020304" pitchFamily="18" charset="0"/>
              </a:rPr>
              <a:t>  - термандерди туура, өз орду менен билип пайдалануудан ж.б. </a:t>
            </a:r>
            <a:r>
              <a:rPr lang="ky-KG" b="1" dirty="0">
                <a:latin typeface="Times New Roman" panose="02020603050405020304" pitchFamily="18" charset="0"/>
                <a:cs typeface="Times New Roman" panose="02020603050405020304" pitchFamily="18" charset="0"/>
              </a:rPr>
              <a:t>к</a:t>
            </a:r>
            <a:r>
              <a:rPr lang="ky-KG" b="1" dirty="0" smtClean="0">
                <a:latin typeface="Times New Roman" panose="02020603050405020304" pitchFamily="18" charset="0"/>
                <a:cs typeface="Times New Roman" panose="02020603050405020304" pitchFamily="18" charset="0"/>
              </a:rPr>
              <a:t>етирилген каталар болуп саналат.</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3983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8523" y="110836"/>
            <a:ext cx="10102096" cy="2673928"/>
          </a:xfrm>
        </p:spPr>
        <p:txBody>
          <a:bodyPr/>
          <a:lstStyle/>
          <a:p>
            <a:r>
              <a:rPr lang="ky-KG" sz="3600" dirty="0" smtClean="0">
                <a:latin typeface="Times New Roman" panose="02020603050405020304" pitchFamily="18" charset="0"/>
                <a:cs typeface="Times New Roman" panose="02020603050405020304" pitchFamily="18" charset="0"/>
              </a:rPr>
              <a:t/>
            </a:r>
            <a:br>
              <a:rPr lang="ky-KG" sz="3600" dirty="0" smtClean="0">
                <a:latin typeface="Times New Roman" panose="02020603050405020304" pitchFamily="18" charset="0"/>
                <a:cs typeface="Times New Roman" panose="02020603050405020304" pitchFamily="18" charset="0"/>
              </a:rPr>
            </a:br>
            <a:r>
              <a:rPr lang="ky-KG" sz="3600" dirty="0">
                <a:latin typeface="Times New Roman" panose="02020603050405020304" pitchFamily="18" charset="0"/>
                <a:cs typeface="Times New Roman" panose="02020603050405020304" pitchFamily="18" charset="0"/>
              </a:rPr>
              <a:t/>
            </a:r>
            <a:br>
              <a:rPr lang="ky-KG" sz="3600" dirty="0">
                <a:latin typeface="Times New Roman" panose="02020603050405020304" pitchFamily="18" charset="0"/>
                <a:cs typeface="Times New Roman" panose="02020603050405020304" pitchFamily="18" charset="0"/>
              </a:rPr>
            </a:br>
            <a:r>
              <a:rPr lang="ky-KG" sz="3600" dirty="0" smtClean="0">
                <a:latin typeface="Times New Roman" panose="02020603050405020304" pitchFamily="18" charset="0"/>
                <a:cs typeface="Times New Roman" panose="02020603050405020304" pitchFamily="18" charset="0"/>
              </a:rPr>
              <a:t/>
            </a:r>
            <a:br>
              <a:rPr lang="ky-KG" sz="3600" dirty="0" smtClean="0">
                <a:latin typeface="Times New Roman" panose="02020603050405020304" pitchFamily="18" charset="0"/>
                <a:cs typeface="Times New Roman" panose="02020603050405020304" pitchFamily="18" charset="0"/>
              </a:rPr>
            </a:br>
            <a:r>
              <a:rPr lang="ky-KG" sz="3600" dirty="0">
                <a:latin typeface="Times New Roman" panose="02020603050405020304" pitchFamily="18" charset="0"/>
                <a:cs typeface="Times New Roman" panose="02020603050405020304" pitchFamily="18" charset="0"/>
              </a:rPr>
              <a:t/>
            </a:r>
            <a:br>
              <a:rPr lang="ky-KG" sz="3600" dirty="0">
                <a:latin typeface="Times New Roman" panose="02020603050405020304" pitchFamily="18" charset="0"/>
                <a:cs typeface="Times New Roman" panose="02020603050405020304" pitchFamily="18" charset="0"/>
              </a:rPr>
            </a:br>
            <a:r>
              <a:rPr lang="ky-KG" sz="3600" dirty="0" smtClean="0">
                <a:latin typeface="Times New Roman" panose="02020603050405020304" pitchFamily="18" charset="0"/>
                <a:cs typeface="Times New Roman" panose="02020603050405020304" pitchFamily="18" charset="0"/>
              </a:rPr>
              <a:t/>
            </a:r>
            <a:br>
              <a:rPr lang="ky-KG" sz="3600" dirty="0" smtClean="0">
                <a:latin typeface="Times New Roman" panose="02020603050405020304" pitchFamily="18" charset="0"/>
                <a:cs typeface="Times New Roman" panose="02020603050405020304" pitchFamily="18" charset="0"/>
              </a:rPr>
            </a:br>
            <a:r>
              <a:rPr lang="ky-KG" sz="3600" dirty="0" smtClean="0">
                <a:latin typeface="Times New Roman" panose="02020603050405020304" pitchFamily="18" charset="0"/>
                <a:cs typeface="Times New Roman" panose="02020603050405020304" pitchFamily="18" charset="0"/>
              </a:rPr>
              <a:t/>
            </a:r>
            <a:br>
              <a:rPr lang="ky-KG" sz="3600" dirty="0" smtClean="0">
                <a:latin typeface="Times New Roman" panose="02020603050405020304" pitchFamily="18" charset="0"/>
                <a:cs typeface="Times New Roman" panose="02020603050405020304" pitchFamily="18" charset="0"/>
              </a:rPr>
            </a:br>
            <a:r>
              <a:rPr lang="ky-KG" sz="3600" dirty="0">
                <a:latin typeface="Times New Roman" panose="02020603050405020304" pitchFamily="18" charset="0"/>
                <a:cs typeface="Times New Roman" panose="02020603050405020304" pitchFamily="18" charset="0"/>
              </a:rPr>
              <a:t/>
            </a:r>
            <a:br>
              <a:rPr lang="ky-KG" sz="3600" dirty="0">
                <a:latin typeface="Times New Roman" panose="02020603050405020304" pitchFamily="18" charset="0"/>
                <a:cs typeface="Times New Roman" panose="02020603050405020304" pitchFamily="18" charset="0"/>
              </a:rPr>
            </a:br>
            <a:r>
              <a:rPr lang="ky-KG" sz="3600" b="1" dirty="0" smtClean="0">
                <a:solidFill>
                  <a:srgbClr val="C00000"/>
                </a:solidFill>
                <a:latin typeface="Times New Roman" panose="02020603050405020304" pitchFamily="18" charset="0"/>
                <a:cs typeface="Times New Roman" panose="02020603050405020304" pitchFamily="18" charset="0"/>
              </a:rPr>
              <a:t>Мугалим окуучулардын ишин текшерүүдө буларды туура баамдап жана баалоосу </a:t>
            </a:r>
            <a:r>
              <a:rPr lang="ky-KG" sz="3600" b="1" dirty="0">
                <a:solidFill>
                  <a:srgbClr val="C00000"/>
                </a:solidFill>
                <a:latin typeface="Times New Roman" panose="02020603050405020304" pitchFamily="18" charset="0"/>
                <a:cs typeface="Times New Roman" panose="02020603050405020304" pitchFamily="18" charset="0"/>
              </a:rPr>
              <a:t>кажет</a:t>
            </a:r>
            <a:r>
              <a:rPr lang="ky-KG" sz="3600" b="1" dirty="0" smtClean="0">
                <a:solidFill>
                  <a:srgbClr val="C00000"/>
                </a:solidFill>
                <a:latin typeface="Times New Roman" panose="02020603050405020304" pitchFamily="18" charset="0"/>
                <a:cs typeface="Times New Roman" panose="02020603050405020304" pitchFamily="18" charset="0"/>
              </a:rPr>
              <a:t>. </a:t>
            </a:r>
            <a:br>
              <a:rPr lang="ky-KG" sz="3600" b="1" dirty="0" smtClean="0">
                <a:solidFill>
                  <a:srgbClr val="C00000"/>
                </a:solidFill>
                <a:latin typeface="Times New Roman" panose="02020603050405020304" pitchFamily="18" charset="0"/>
                <a:cs typeface="Times New Roman" panose="02020603050405020304" pitchFamily="18" charset="0"/>
              </a:rPr>
            </a:br>
            <a:r>
              <a:rPr lang="ky-KG" sz="3600" b="1" dirty="0" smtClean="0">
                <a:solidFill>
                  <a:srgbClr val="C00000"/>
                </a:solidFill>
                <a:latin typeface="Times New Roman" panose="02020603050405020304" pitchFamily="18" charset="0"/>
                <a:cs typeface="Times New Roman" panose="02020603050405020304" pitchFamily="18" charset="0"/>
              </a:rPr>
              <a:t/>
            </a:r>
            <a:br>
              <a:rPr lang="ky-KG" sz="3600" b="1" dirty="0" smtClean="0">
                <a:solidFill>
                  <a:srgbClr val="C00000"/>
                </a:solidFill>
                <a:latin typeface="Times New Roman" panose="02020603050405020304" pitchFamily="18" charset="0"/>
                <a:cs typeface="Times New Roman" panose="02020603050405020304" pitchFamily="18" charset="0"/>
              </a:rPr>
            </a:br>
            <a:r>
              <a:rPr lang="ky-KG" sz="2800" b="1" dirty="0" smtClean="0">
                <a:solidFill>
                  <a:srgbClr val="C00000"/>
                </a:solidFill>
                <a:latin typeface="Times New Roman" panose="02020603050405020304" pitchFamily="18" charset="0"/>
                <a:cs typeface="Times New Roman" panose="02020603050405020304" pitchFamily="18" charset="0"/>
              </a:rPr>
              <a:t>Окуучулардын кетирген каталарын өз убагында, окуучунун көз алдында белгилөө,өз катасын өзү таба билүүгө жана аны жоё  билүүгө машыктыруу зарыл. </a:t>
            </a:r>
            <a:endParaRPr lang="ru-RU" sz="28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2841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8523" y="221674"/>
            <a:ext cx="10318418" cy="1371599"/>
          </a:xfrm>
        </p:spPr>
        <p:txBody>
          <a:bodyPr/>
          <a:lstStyle/>
          <a:p>
            <a:r>
              <a:rPr lang="ky-KG" sz="2800" dirty="0" smtClean="0">
                <a:latin typeface="Times New Roman" panose="02020603050405020304" pitchFamily="18" charset="0"/>
                <a:cs typeface="Times New Roman" panose="02020603050405020304" pitchFamily="18" charset="0"/>
              </a:rPr>
              <a:t> Мааниси түшүнүксүз  сөздөр менен иштөө.</a:t>
            </a:r>
            <a:endParaRPr lang="ru-RU" sz="2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748145" y="1399310"/>
            <a:ext cx="10903528" cy="5322166"/>
          </a:xfrm>
        </p:spPr>
        <p:txBody>
          <a:bodyPr/>
          <a:lstStyle/>
          <a:p>
            <a:r>
              <a:rPr lang="ky-KG" dirty="0" smtClean="0">
                <a:latin typeface="Times New Roman" panose="02020603050405020304" pitchFamily="18" charset="0"/>
                <a:cs typeface="Times New Roman" panose="02020603050405020304" pitchFamily="18" charset="0"/>
              </a:rPr>
              <a:t>КӨӨКӨР</a:t>
            </a:r>
          </a:p>
          <a:p>
            <a:r>
              <a:rPr lang="ky-KG" dirty="0" smtClean="0">
                <a:latin typeface="Times New Roman" panose="02020603050405020304" pitchFamily="18" charset="0"/>
                <a:cs typeface="Times New Roman" panose="02020603050405020304" pitchFamily="18" charset="0"/>
              </a:rPr>
              <a:t>Көөкөр-тиричиликте колдонулуучу идиштин түрү.Аны төөнүн же уйдун терисинен калың  жеринен жасашат.Шар сууга казык аркылуу байланган чылгый терини улпак салып же жарма куюп ороп койсо,жүнү тез эле жыдыйт.Төөнүн териси курөк менен челденет.Челденген тери  шибеге же темене менен тигилет.Көөкөргө кумдуу топуракты шыкайт.Идиштин ийни, мойну, булуң-бурчтары атайын ийри шиш аркылуу көркүнө келтирилет.Шыкалган топурак тоборсугандан кийин оюм-чийим  түшүрүлөт.Кээде көөкөрдүн булуң-бурчтарына,ийнине,мойнуна күмүш жез, тагылат.Көөкөрдүн кепкегине алтын, күмүш чөгөрүлүп,жезден чагарак салынган.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301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5"/>
            <a:ext cx="10178322" cy="532015"/>
          </a:xfrm>
        </p:spPr>
        <p:txBody>
          <a:bodyPr>
            <a:normAutofit/>
          </a:bodyPr>
          <a:lstStyle/>
          <a:p>
            <a:r>
              <a:rPr lang="ky-KG" sz="2800" dirty="0" smtClean="0">
                <a:latin typeface="Times New Roman" panose="02020603050405020304" pitchFamily="18" charset="0"/>
                <a:cs typeface="Times New Roman" panose="02020603050405020304" pitchFamily="18" charset="0"/>
              </a:rPr>
              <a:t>                КӨөкөр буюму</a:t>
            </a:r>
            <a:endParaRPr lang="ru-RU" sz="2800" dirty="0">
              <a:latin typeface="Times New Roman" panose="02020603050405020304" pitchFamily="18" charset="0"/>
              <a:cs typeface="Times New Roman" panose="02020603050405020304" pitchFamily="18" charset="0"/>
            </a:endParaRPr>
          </a:p>
        </p:txBody>
      </p:sp>
      <p:pic>
        <p:nvPicPr>
          <p:cNvPr id="1026" name="Picture 2" descr="https://go.imgsmail.ru/imgpreview?key=7709445f3736bdf9&amp;mb=imgdb_preview_ex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7309" y="914400"/>
            <a:ext cx="3491202" cy="385156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go.imgsmail.ru/imgpreview?key=2bc947269df98bb4&amp;mb=imgdb_preview_ex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7356" y="914401"/>
            <a:ext cx="3003261" cy="385156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go.imgsmail.ru/imgpreview?key=572ce6794e913d12&amp;mb=imgdb_preview_ex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0047" y="914401"/>
            <a:ext cx="4070062" cy="3851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8891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8523" y="110837"/>
            <a:ext cx="10318418" cy="1011381"/>
          </a:xfrm>
        </p:spPr>
        <p:txBody>
          <a:bodyPr/>
          <a:lstStyle/>
          <a:p>
            <a:r>
              <a:rPr lang="ky-KG" sz="2800" dirty="0" smtClean="0">
                <a:latin typeface="Times New Roman" panose="02020603050405020304" pitchFamily="18" charset="0"/>
                <a:cs typeface="Times New Roman" panose="02020603050405020304" pitchFamily="18" charset="0"/>
              </a:rPr>
              <a:t>Текстти изилдөө</a:t>
            </a:r>
            <a:endParaRPr lang="ru-RU" sz="2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78523" y="1122219"/>
            <a:ext cx="10318418" cy="5237018"/>
          </a:xfrm>
        </p:spPr>
        <p:txBody>
          <a:bodyPr/>
          <a:lstStyle/>
          <a:p>
            <a:r>
              <a:rPr lang="ky-KG" dirty="0" smtClean="0">
                <a:latin typeface="Times New Roman" panose="02020603050405020304" pitchFamily="18" charset="0"/>
                <a:cs typeface="Times New Roman" panose="02020603050405020304" pitchFamily="18" charset="0"/>
              </a:rPr>
              <a:t>1.Тексттин мазмуну  боюнча бири-бирине суроо бердирүү.</a:t>
            </a:r>
          </a:p>
          <a:p>
            <a:r>
              <a:rPr lang="ky-KG" dirty="0" smtClean="0">
                <a:latin typeface="Times New Roman" panose="02020603050405020304" pitchFamily="18" charset="0"/>
                <a:cs typeface="Times New Roman" panose="02020603050405020304" pitchFamily="18" charset="0"/>
              </a:rPr>
              <a:t>2.Жалпы окуучуларгасуроо-тапшырмаларды берүү.</a:t>
            </a:r>
          </a:p>
          <a:p>
            <a:r>
              <a:rPr lang="ky-KG" dirty="0" smtClean="0">
                <a:latin typeface="Times New Roman" panose="02020603050405020304" pitchFamily="18" charset="0"/>
                <a:cs typeface="Times New Roman" panose="02020603050405020304" pitchFamily="18" charset="0"/>
              </a:rPr>
              <a:t>3.Суроолорго  оозеки жооп алуу (Сөз  байлыгын өстүрүү. окуучуларга тексттеги.    Текстке байланыштуу  жаңы  сөздөрдү  үйрөтүү,орфографиялык сөздүк дептерине алфавит боюнча жаздыруу). </a:t>
            </a:r>
          </a:p>
          <a:p>
            <a:r>
              <a:rPr lang="ky-KG" dirty="0" smtClean="0">
                <a:latin typeface="Times New Roman" panose="02020603050405020304" pitchFamily="18" charset="0"/>
                <a:cs typeface="Times New Roman" panose="02020603050405020304" pitchFamily="18" charset="0"/>
              </a:rPr>
              <a:t>-Көөкөр,-чылгый,-улпак,-жыдыйт,-челденет,шыкоо,кепкек,-чөгөрүү,-чагарак</a:t>
            </a:r>
          </a:p>
          <a:p>
            <a:r>
              <a:rPr lang="ky-KG" dirty="0" smtClean="0">
                <a:latin typeface="Times New Roman" panose="02020603050405020304" pitchFamily="18" charset="0"/>
                <a:cs typeface="Times New Roman" panose="02020603050405020304" pitchFamily="18" charset="0"/>
              </a:rPr>
              <a:t>Эрежеге баш ийүү:Тексттеги сөздөрдү  туура жазуу боюнча эскертүүлөрдү берип туруу.Аны күнумдук турмушта колдоно билүүгө үйрөтүү.</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5295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8523" y="221676"/>
            <a:ext cx="10318418" cy="1177634"/>
          </a:xfrm>
        </p:spPr>
        <p:txBody>
          <a:bodyPr/>
          <a:lstStyle/>
          <a:p>
            <a:r>
              <a:rPr lang="ky-KG" sz="2800" dirty="0" smtClean="0">
                <a:latin typeface="Times New Roman" panose="02020603050405020304" pitchFamily="18" charset="0"/>
                <a:cs typeface="Times New Roman" panose="02020603050405020304" pitchFamily="18" charset="0"/>
              </a:rPr>
              <a:t>Предмет аралык байланыш</a:t>
            </a:r>
            <a:endParaRPr lang="ru-RU" sz="2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78523" y="1399310"/>
            <a:ext cx="10102095" cy="5126181"/>
          </a:xfrm>
        </p:spPr>
        <p:txBody>
          <a:bodyPr/>
          <a:lstStyle/>
          <a:p>
            <a:r>
              <a:rPr lang="ky-KG" dirty="0" smtClean="0">
                <a:latin typeface="Times New Roman" panose="02020603050405020304" pitchFamily="18" charset="0"/>
                <a:cs typeface="Times New Roman" panose="02020603050405020304" pitchFamily="18" charset="0"/>
              </a:rPr>
              <a:t>Текст аркылуу берилүүчү билим, билгичтик, көндүмдөрдү окуучулардын өнөрүн ачуу, умтулуу максатында адабий окуу, мекен таануу, сүрөт, музыка, дене тарбия, адеп, ж.б.,сабактар менен байланышта өтүү.</a:t>
            </a:r>
          </a:p>
          <a:p>
            <a:r>
              <a:rPr lang="ky-KG" dirty="0" smtClean="0">
                <a:latin typeface="Times New Roman" panose="02020603050405020304" pitchFamily="18" charset="0"/>
                <a:cs typeface="Times New Roman" panose="02020603050405020304" pitchFamily="18" charset="0"/>
              </a:rPr>
              <a:t>М: Адабий окуу (текст менен иштетүү), мекен таануу(кыргыз жериндеги анын жашоосунун белгилери жөнүндө),сүрөт (тексттин мазмуну боюнча сүрөт тарттыруу),адеп(белек берүү адеби),Музыка(кыргыз элинин каада-салты ж.б жөнүндөгү ырларды ырдоо),ж.б.,</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8035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8523" y="332509"/>
            <a:ext cx="10318418" cy="1052945"/>
          </a:xfrm>
        </p:spPr>
        <p:txBody>
          <a:bodyPr/>
          <a:lstStyle/>
          <a:p>
            <a:r>
              <a:rPr lang="ky-KG" sz="2800" dirty="0" smtClean="0">
                <a:latin typeface="Times New Roman" panose="02020603050405020304" pitchFamily="18" charset="0"/>
                <a:cs typeface="Times New Roman" panose="02020603050405020304" pitchFamily="18" charset="0"/>
              </a:rPr>
              <a:t>Сабакты бышыктоо</a:t>
            </a:r>
            <a:br>
              <a:rPr lang="ky-KG" sz="2800" dirty="0" smtClean="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78523" y="1219201"/>
            <a:ext cx="10318418" cy="4904508"/>
          </a:xfrm>
        </p:spPr>
        <p:txBody>
          <a:bodyPr>
            <a:normAutofit/>
          </a:bodyPr>
          <a:lstStyle/>
          <a:p>
            <a:r>
              <a:rPr lang="ky-KG" dirty="0" smtClean="0">
                <a:latin typeface="Times New Roman" panose="02020603050405020304" pitchFamily="18" charset="0"/>
                <a:cs typeface="Times New Roman" panose="02020603050405020304" pitchFamily="18" charset="0"/>
              </a:rPr>
              <a:t>Топторго бөлүп иштөө:</a:t>
            </a:r>
          </a:p>
          <a:p>
            <a:r>
              <a:rPr lang="ky-KG" dirty="0" smtClean="0">
                <a:latin typeface="Times New Roman" panose="02020603050405020304" pitchFamily="18" charset="0"/>
                <a:cs typeface="Times New Roman" panose="02020603050405020304" pitchFamily="18" charset="0"/>
              </a:rPr>
              <a:t>Суроолорго жооп берүү:</a:t>
            </a:r>
          </a:p>
          <a:p>
            <a:r>
              <a:rPr lang="ky-KG" dirty="0" smtClean="0">
                <a:latin typeface="Times New Roman" panose="02020603050405020304" pitchFamily="18" charset="0"/>
                <a:cs typeface="Times New Roman" panose="02020603050405020304" pitchFamily="18" charset="0"/>
              </a:rPr>
              <a:t>1.Бүгүнкү сабакта эмнелер жөнүндө сөз болду?</a:t>
            </a:r>
          </a:p>
          <a:p>
            <a:r>
              <a:rPr lang="ky-KG" dirty="0" smtClean="0">
                <a:latin typeface="Times New Roman" panose="02020603050405020304" pitchFamily="18" charset="0"/>
                <a:cs typeface="Times New Roman" panose="02020603050405020304" pitchFamily="18" charset="0"/>
              </a:rPr>
              <a:t>2.Бүгүнкү сабактан мен эмнелерди үйрөндүм?</a:t>
            </a:r>
          </a:p>
          <a:p>
            <a:r>
              <a:rPr lang="ky-KG" dirty="0" smtClean="0">
                <a:latin typeface="Times New Roman" panose="02020603050405020304" pitchFamily="18" charset="0"/>
                <a:cs typeface="Times New Roman" panose="02020603050405020304" pitchFamily="18" charset="0"/>
              </a:rPr>
              <a:t>3.Бүгүнкү сабакта менин эсимде эмне калды?</a:t>
            </a:r>
          </a:p>
          <a:p>
            <a:r>
              <a:rPr lang="ky-KG" dirty="0" smtClean="0">
                <a:latin typeface="Times New Roman" panose="02020603050405020304" pitchFamily="18" charset="0"/>
                <a:cs typeface="Times New Roman" panose="02020603050405020304" pitchFamily="18" charset="0"/>
              </a:rPr>
              <a:t>4.Бул сабактан алганымды мектеп практикасында кантип колдонОм? </a:t>
            </a:r>
          </a:p>
          <a:p>
            <a:r>
              <a:rPr lang="ky-KG" dirty="0" smtClean="0">
                <a:latin typeface="Times New Roman" panose="02020603050405020304" pitchFamily="18" charset="0"/>
                <a:cs typeface="Times New Roman" panose="02020603050405020304" pitchFamily="18" charset="0"/>
              </a:rPr>
              <a:t>ЖЫЙНТЫКТОО:</a:t>
            </a:r>
          </a:p>
          <a:p>
            <a:r>
              <a:rPr lang="ky-KG" dirty="0" smtClean="0">
                <a:latin typeface="Times New Roman" panose="02020603050405020304" pitchFamily="18" charset="0"/>
                <a:cs typeface="Times New Roman" panose="02020603050405020304" pitchFamily="18" charset="0"/>
              </a:rPr>
              <a:t>Баалоо:</a:t>
            </a:r>
          </a:p>
          <a:p>
            <a:r>
              <a:rPr lang="ky-KG" dirty="0" smtClean="0">
                <a:solidFill>
                  <a:srgbClr val="FF0000"/>
                </a:solidFill>
                <a:latin typeface="Times New Roman" panose="02020603050405020304" pitchFamily="18" charset="0"/>
                <a:cs typeface="Times New Roman" panose="02020603050405020304" pitchFamily="18" charset="0"/>
              </a:rPr>
              <a:t>Өздүк иш:</a:t>
            </a:r>
            <a:r>
              <a:rPr lang="ky-KG" dirty="0">
                <a:solidFill>
                  <a:srgbClr val="FF0000"/>
                </a:solidFill>
                <a:latin typeface="Times New Roman" panose="02020603050405020304" pitchFamily="18" charset="0"/>
                <a:cs typeface="Times New Roman" panose="02020603050405020304" pitchFamily="18" charset="0"/>
              </a:rPr>
              <a:t>Орфографияны үйрөтүүдө көрсөтмө куралдардан </a:t>
            </a:r>
            <a:r>
              <a:rPr lang="ky-KG" dirty="0" smtClean="0">
                <a:solidFill>
                  <a:srgbClr val="FF0000"/>
                </a:solidFill>
                <a:latin typeface="Times New Roman" panose="02020603050405020304" pitchFamily="18" charset="0"/>
                <a:cs typeface="Times New Roman" panose="02020603050405020304" pitchFamily="18" charset="0"/>
              </a:rPr>
              <a:t>пайдалануу </a:t>
            </a:r>
          </a:p>
          <a:p>
            <a:r>
              <a:rPr lang="ky-KG" dirty="0" smtClean="0">
                <a:solidFill>
                  <a:srgbClr val="FF0000"/>
                </a:solidFill>
                <a:latin typeface="Times New Roman" panose="02020603050405020304" pitchFamily="18" charset="0"/>
                <a:cs typeface="Times New Roman" panose="02020603050405020304" pitchFamily="18" charset="0"/>
              </a:rPr>
              <a:t> </a:t>
            </a:r>
            <a:endParaRPr lang="ru-RU"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80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y-KG" sz="2700" b="1" dirty="0" smtClean="0">
                <a:latin typeface="Times New Roman" panose="02020603050405020304" pitchFamily="18" charset="0"/>
                <a:cs typeface="Times New Roman" panose="02020603050405020304" pitchFamily="18" charset="0"/>
              </a:rPr>
              <a:t>Сабактын</a:t>
            </a:r>
            <a:r>
              <a:rPr lang="ky-KG" sz="2800" b="1" dirty="0" smtClean="0">
                <a:latin typeface="Times New Roman" panose="02020603050405020304" pitchFamily="18" charset="0"/>
                <a:cs typeface="Times New Roman" panose="02020603050405020304" pitchFamily="18" charset="0"/>
              </a:rPr>
              <a:t> </a:t>
            </a:r>
            <a:r>
              <a:rPr lang="ky-KG" sz="3100" b="1" dirty="0" smtClean="0">
                <a:solidFill>
                  <a:schemeClr val="tx1"/>
                </a:solidFill>
                <a:latin typeface="Times New Roman" panose="02020603050405020304" pitchFamily="18" charset="0"/>
                <a:cs typeface="Times New Roman" panose="02020603050405020304" pitchFamily="18" charset="0"/>
              </a:rPr>
              <a:t>темасы</a:t>
            </a:r>
            <a:r>
              <a:rPr lang="ky-KG" sz="3100" b="1" dirty="0" smtClean="0">
                <a:solidFill>
                  <a:srgbClr val="C00000"/>
                </a:solidFill>
                <a:latin typeface="Times New Roman" panose="02020603050405020304" pitchFamily="18" charset="0"/>
                <a:cs typeface="Times New Roman" panose="02020603050405020304" pitchFamily="18" charset="0"/>
              </a:rPr>
              <a:t>:</a:t>
            </a:r>
            <a:r>
              <a:rPr lang="ky-KG" sz="3100" b="1" dirty="0">
                <a:solidFill>
                  <a:srgbClr val="C00000"/>
                </a:solidFill>
                <a:latin typeface="Times New Roman" panose="02020603050405020304" pitchFamily="18" charset="0"/>
                <a:cs typeface="Times New Roman" panose="02020603050405020304" pitchFamily="18" charset="0"/>
              </a:rPr>
              <a:t>Окуучулардын орфографиялык каталарын катоо жана аларды </a:t>
            </a:r>
            <a:r>
              <a:rPr lang="ky-KG" sz="3100" b="1" dirty="0" smtClean="0">
                <a:solidFill>
                  <a:srgbClr val="C00000"/>
                </a:solidFill>
                <a:latin typeface="Times New Roman" panose="02020603050405020304" pitchFamily="18" charset="0"/>
                <a:cs typeface="Times New Roman" panose="02020603050405020304" pitchFamily="18" charset="0"/>
              </a:rPr>
              <a:t>квалификациялоо </a:t>
            </a:r>
            <a:endParaRPr lang="ru-RU" sz="3100" b="1"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1678" y="2008909"/>
            <a:ext cx="10178322" cy="4655127"/>
          </a:xfrm>
        </p:spPr>
        <p:txBody>
          <a:bodyPr/>
          <a:lstStyle/>
          <a:p>
            <a:r>
              <a:rPr lang="ky-KG" sz="3600" b="1" dirty="0" smtClean="0">
                <a:latin typeface="Times New Roman" panose="02020603050405020304" pitchFamily="18" charset="0"/>
                <a:cs typeface="Times New Roman" panose="02020603050405020304" pitchFamily="18" charset="0"/>
              </a:rPr>
              <a:t>Максаттары</a:t>
            </a:r>
            <a:r>
              <a:rPr lang="ky-KG" sz="4000" dirty="0" smtClean="0">
                <a:solidFill>
                  <a:srgbClr val="FF0000"/>
                </a:solidFill>
                <a:latin typeface="Times New Roman" panose="02020603050405020304" pitchFamily="18" charset="0"/>
                <a:cs typeface="Times New Roman" panose="02020603050405020304" pitchFamily="18" charset="0"/>
              </a:rPr>
              <a:t>:</a:t>
            </a:r>
            <a:r>
              <a:rPr lang="ky-KG" sz="2400" dirty="0" smtClean="0">
                <a:solidFill>
                  <a:srgbClr val="FF0000"/>
                </a:solidFill>
                <a:latin typeface="Times New Roman" panose="02020603050405020304" pitchFamily="18" charset="0"/>
                <a:cs typeface="Times New Roman" panose="02020603050405020304" pitchFamily="18" charset="0"/>
              </a:rPr>
              <a:t> 1. Окуучулардын орфографиялык сабаттуулугунун артыкчылыгы алардын  күндөлүк жазуу жүзүндө аткарган көнүгүүлөрүн  мугалимдин үзгүлтүксүз  дайыма тыкандык менен  такай текшерип туруусуна байланыштуу экендигин түшүндүрүү.</a:t>
            </a:r>
          </a:p>
          <a:p>
            <a:r>
              <a:rPr lang="ky-KG" sz="2400" dirty="0" smtClean="0">
                <a:solidFill>
                  <a:srgbClr val="FF0000"/>
                </a:solidFill>
                <a:latin typeface="Times New Roman" panose="02020603050405020304" pitchFamily="18" charset="0"/>
                <a:cs typeface="Times New Roman" panose="02020603050405020304" pitchFamily="18" charset="0"/>
              </a:rPr>
              <a:t>2.Каталарды классификациялоо аркылуу, аны жоюуга карата иш алып барышына байланыштуу, ар бир окуучу орфографияны кандай өздөштүрүп жаткандыгын аныктап мүнөздөй ала тургандыгын түшүндүрүү.</a:t>
            </a:r>
          </a:p>
          <a:p>
            <a:r>
              <a:rPr lang="ky-KG" sz="2400" dirty="0" smtClean="0">
                <a:solidFill>
                  <a:srgbClr val="FF0000"/>
                </a:solidFill>
                <a:latin typeface="Times New Roman" panose="02020603050405020304" pitchFamily="18" charset="0"/>
                <a:cs typeface="Times New Roman" panose="02020603050405020304" pitchFamily="18" charset="0"/>
              </a:rPr>
              <a:t>3.Окуучуларды катасыз, туура, таза  жазууга үйрөтүүгө студенттин жоопкерчилигинин жогору экендигин түшүндүрүү.                                                 </a:t>
            </a:r>
            <a:endParaRPr lang="ru-RU"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2177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8523" y="152400"/>
            <a:ext cx="10318418" cy="789709"/>
          </a:xfrm>
        </p:spPr>
        <p:txBody>
          <a:bodyPr/>
          <a:lstStyle/>
          <a:p>
            <a:r>
              <a:rPr lang="ky-KG" sz="2400" b="1" dirty="0" smtClean="0">
                <a:latin typeface="Times New Roman" panose="02020603050405020304" pitchFamily="18" charset="0"/>
                <a:cs typeface="Times New Roman" panose="02020603050405020304" pitchFamily="18" charset="0"/>
              </a:rPr>
              <a:t>Көңүл бурганыңыздарга чоң рахмат</a:t>
            </a:r>
            <a:r>
              <a:rPr lang="ky-KG" sz="7200" dirty="0" smtClean="0">
                <a:latin typeface="Times New Roman" panose="02020603050405020304" pitchFamily="18" charset="0"/>
                <a:cs typeface="Times New Roman" panose="02020603050405020304" pitchFamily="18" charset="0"/>
              </a:rPr>
              <a:t>.</a:t>
            </a:r>
            <a:endParaRPr lang="ru-RU" sz="72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854036" y="9947564"/>
            <a:ext cx="9531928" cy="3394364"/>
          </a:xfrm>
        </p:spPr>
        <p:txBody>
          <a:bodyPr/>
          <a:lstStyle/>
          <a:p>
            <a:endParaRPr lang="ru-RU" dirty="0"/>
          </a:p>
        </p:txBody>
      </p:sp>
      <p:pic>
        <p:nvPicPr>
          <p:cNvPr id="2050" name="Picture 2" descr="https://krut-art.ru/wp-content/uploads/2019/09/klass-spasibo.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150629" y="1149928"/>
            <a:ext cx="76200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5059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8523" y="182879"/>
            <a:ext cx="10318418" cy="2390503"/>
          </a:xfrm>
        </p:spPr>
        <p:txBody>
          <a:bodyPr/>
          <a:lstStyle/>
          <a:p>
            <a:r>
              <a:rPr lang="ky-KG" sz="3600" b="1" dirty="0" smtClean="0">
                <a:solidFill>
                  <a:srgbClr val="0070C0"/>
                </a:solidFill>
                <a:latin typeface="Times New Roman" panose="02020603050405020304" pitchFamily="18" charset="0"/>
                <a:cs typeface="Times New Roman" panose="02020603050405020304" pitchFamily="18" charset="0"/>
              </a:rPr>
              <a:t>Окуучулардын орфографиялык каталарын каттоого алуу  жана  аны квалфикациялоо</a:t>
            </a:r>
            <a:endParaRPr lang="ru-RU" sz="3600" b="1" dirty="0">
              <a:solidFill>
                <a:srgbClr val="0070C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332411" y="2573383"/>
            <a:ext cx="10241280" cy="4153988"/>
          </a:xfrm>
        </p:spPr>
        <p:txBody>
          <a:bodyPr>
            <a:normAutofit/>
          </a:bodyPr>
          <a:lstStyle/>
          <a:p>
            <a:r>
              <a:rPr lang="ky-KG" sz="4000" dirty="0" smtClean="0">
                <a:solidFill>
                  <a:srgbClr val="7030A0"/>
                </a:solidFill>
                <a:latin typeface="Times New Roman" panose="02020603050405020304" pitchFamily="18" charset="0"/>
                <a:cs typeface="Times New Roman" panose="02020603050405020304" pitchFamily="18" charset="0"/>
              </a:rPr>
              <a:t>1.Мектептерде орфографиялык режимди сактоо.</a:t>
            </a:r>
          </a:p>
          <a:p>
            <a:r>
              <a:rPr lang="ky-KG" sz="4000" dirty="0" smtClean="0">
                <a:solidFill>
                  <a:srgbClr val="7030A0"/>
                </a:solidFill>
                <a:latin typeface="Times New Roman" panose="02020603050405020304" pitchFamily="18" charset="0"/>
                <a:cs typeface="Times New Roman" panose="02020603050405020304" pitchFamily="18" charset="0"/>
              </a:rPr>
              <a:t>2.Орфографияны үйрөтүүдө көрсөтмө куралдардан пайдалануу</a:t>
            </a:r>
            <a:r>
              <a:rPr lang="ky-KG" sz="4000" dirty="0" smtClean="0">
                <a:latin typeface="Times New Roman" panose="02020603050405020304" pitchFamily="18" charset="0"/>
                <a:cs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9577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5"/>
            <a:ext cx="10178322" cy="892233"/>
          </a:xfrm>
        </p:spPr>
        <p:txBody>
          <a:bodyPr>
            <a:normAutofit/>
          </a:bodyPr>
          <a:lstStyle/>
          <a:p>
            <a:r>
              <a:rPr lang="ky-KG" sz="2400" dirty="0" smtClean="0">
                <a:latin typeface="Times New Roman" panose="02020603050405020304" pitchFamily="18" charset="0"/>
                <a:cs typeface="Times New Roman" panose="02020603050405020304" pitchFamily="18" charset="0"/>
              </a:rPr>
              <a:t>Көрсөткүчтөр:</a:t>
            </a:r>
            <a:br>
              <a:rPr lang="ky-KG" sz="2400" dirty="0" smtClean="0">
                <a:latin typeface="Times New Roman" panose="02020603050405020304" pitchFamily="18" charset="0"/>
                <a:cs typeface="Times New Roman" panose="02020603050405020304" pitchFamily="18" charset="0"/>
              </a:rPr>
            </a:br>
            <a:r>
              <a:rPr lang="ky-KG" sz="2400" dirty="0" smtClean="0">
                <a:latin typeface="Times New Roman" panose="02020603050405020304" pitchFamily="18" charset="0"/>
                <a:cs typeface="Times New Roman" panose="02020603050405020304" pitchFamily="18" charset="0"/>
              </a:rPr>
              <a:t>Жогорудагы максаттарга жетти дейбиз:</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1678" y="1274619"/>
            <a:ext cx="10178322" cy="5417126"/>
          </a:xfrm>
        </p:spPr>
        <p:txBody>
          <a:bodyPr>
            <a:noAutofit/>
          </a:bodyPr>
          <a:lstStyle/>
          <a:p>
            <a:r>
              <a:rPr lang="ky-KG" sz="2400" b="1" dirty="0" smtClean="0">
                <a:solidFill>
                  <a:srgbClr val="FF0000"/>
                </a:solidFill>
                <a:latin typeface="Times New Roman" panose="02020603050405020304" pitchFamily="18" charset="0"/>
                <a:cs typeface="Times New Roman" panose="02020603050405020304" pitchFamily="18" charset="0"/>
              </a:rPr>
              <a:t>Эгерде студент алган билимдерин эске түшүрө  алса;</a:t>
            </a:r>
          </a:p>
          <a:p>
            <a:r>
              <a:rPr lang="ky-KG" sz="2400" b="1" dirty="0" smtClean="0">
                <a:solidFill>
                  <a:srgbClr val="FF0000"/>
                </a:solidFill>
                <a:latin typeface="Times New Roman" panose="02020603050405020304" pitchFamily="18" charset="0"/>
                <a:cs typeface="Times New Roman" panose="02020603050405020304" pitchFamily="18" charset="0"/>
              </a:rPr>
              <a:t>Эгерде студент өтүлгөн материалдарынын негизинде талдоо жүргүзө алса;</a:t>
            </a:r>
          </a:p>
          <a:p>
            <a:r>
              <a:rPr lang="ky-KG" sz="2400" b="1" dirty="0" smtClean="0">
                <a:solidFill>
                  <a:srgbClr val="FF0000"/>
                </a:solidFill>
                <a:latin typeface="Times New Roman" panose="02020603050405020304" pitchFamily="18" charset="0"/>
                <a:cs typeface="Times New Roman" panose="02020603050405020304" pitchFamily="18" charset="0"/>
              </a:rPr>
              <a:t>Эгерде студенттер  өтүлгөн тема боюнча ойлорун баяндап бере алышса. </a:t>
            </a:r>
          </a:p>
          <a:p>
            <a:r>
              <a:rPr lang="ky-KG" sz="2400" b="1" dirty="0" smtClean="0">
                <a:latin typeface="Times New Roman" panose="02020603050405020304" pitchFamily="18" charset="0"/>
                <a:cs typeface="Times New Roman" panose="02020603050405020304" pitchFamily="18" charset="0"/>
              </a:rPr>
              <a:t>Сабактын тиби</a:t>
            </a:r>
            <a:r>
              <a:rPr lang="ky-KG" sz="2400" dirty="0" smtClean="0">
                <a:latin typeface="Times New Roman" panose="02020603050405020304" pitchFamily="18" charset="0"/>
                <a:cs typeface="Times New Roman" panose="02020603050405020304" pitchFamily="18" charset="0"/>
              </a:rPr>
              <a:t>:Кайталоо жана билимдерди жалпылоо сабагы.</a:t>
            </a:r>
          </a:p>
          <a:p>
            <a:r>
              <a:rPr lang="ky-KG" sz="2400" b="1" dirty="0" smtClean="0">
                <a:latin typeface="Times New Roman" panose="02020603050405020304" pitchFamily="18" charset="0"/>
                <a:cs typeface="Times New Roman" panose="02020603050405020304" pitchFamily="18" charset="0"/>
              </a:rPr>
              <a:t>Сабактын формасы: </a:t>
            </a:r>
            <a:r>
              <a:rPr lang="ky-KG" sz="2400" dirty="0" smtClean="0">
                <a:latin typeface="Times New Roman" panose="02020603050405020304" pitchFamily="18" charset="0"/>
                <a:cs typeface="Times New Roman" panose="02020603050405020304" pitchFamily="18" charset="0"/>
              </a:rPr>
              <a:t>Практикум сабагы.</a:t>
            </a:r>
          </a:p>
          <a:p>
            <a:r>
              <a:rPr lang="ky-KG" sz="2400" b="1" dirty="0" smtClean="0">
                <a:latin typeface="Times New Roman" panose="02020603050405020304" pitchFamily="18" charset="0"/>
                <a:cs typeface="Times New Roman" panose="02020603050405020304" pitchFamily="18" charset="0"/>
              </a:rPr>
              <a:t>Сабактын методдору</a:t>
            </a:r>
            <a:r>
              <a:rPr lang="ky-KG" sz="2400" dirty="0" smtClean="0">
                <a:latin typeface="Times New Roman" panose="02020603050405020304" pitchFamily="18" charset="0"/>
                <a:cs typeface="Times New Roman" panose="02020603050405020304" pitchFamily="18" charset="0"/>
              </a:rPr>
              <a:t>: Аңгемелешүү, түшүндүрүү, суроо-жооп, көрсөтмөлүүлүк,китеп менен иштөө, изилдөө, интерактивдүү ж.б.,</a:t>
            </a:r>
          </a:p>
          <a:p>
            <a:r>
              <a:rPr lang="ky-KG" sz="2400" b="1" dirty="0" smtClean="0">
                <a:latin typeface="Times New Roman" panose="02020603050405020304" pitchFamily="18" charset="0"/>
                <a:cs typeface="Times New Roman" panose="02020603050405020304" pitchFamily="18" charset="0"/>
              </a:rPr>
              <a:t>Сабакта колдонулуучу каражаттар: </a:t>
            </a:r>
            <a:r>
              <a:rPr lang="ky-KG" sz="2400" dirty="0" smtClean="0">
                <a:latin typeface="Times New Roman" panose="02020603050405020304" pitchFamily="18" charset="0"/>
                <a:cs typeface="Times New Roman" panose="02020603050405020304" pitchFamily="18" charset="0"/>
              </a:rPr>
              <a:t>Окуу куралдар, лексикалык сөздүктөр, дидактикалык материалдар, карточкалар, сүрөттөр, техникалык каражаттар, ж.б.,</a:t>
            </a:r>
            <a:endParaRPr lang="ky-KG"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4046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5"/>
            <a:ext cx="10178322" cy="559724"/>
          </a:xfrm>
        </p:spPr>
        <p:txBody>
          <a:bodyPr>
            <a:normAutofit/>
          </a:bodyPr>
          <a:lstStyle/>
          <a:p>
            <a:r>
              <a:rPr lang="ky-KG" sz="2400" dirty="0" smtClean="0">
                <a:latin typeface="Times New Roman" panose="02020603050405020304" pitchFamily="18" charset="0"/>
                <a:cs typeface="Times New Roman" panose="02020603050405020304" pitchFamily="18" charset="0"/>
              </a:rPr>
              <a:t>Киришүү.</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1678" y="845127"/>
            <a:ext cx="10178322" cy="5034465"/>
          </a:xfrm>
        </p:spPr>
        <p:txBody>
          <a:bodyPr/>
          <a:lstStyle/>
          <a:p>
            <a:r>
              <a:rPr lang="ky-KG" sz="2400" b="1" dirty="0" smtClean="0">
                <a:solidFill>
                  <a:srgbClr val="FF0000"/>
                </a:solidFill>
                <a:latin typeface="Times New Roman" panose="02020603050405020304" pitchFamily="18" charset="0"/>
                <a:cs typeface="Times New Roman" panose="02020603050405020304" pitchFamily="18" charset="0"/>
              </a:rPr>
              <a:t>Уюштуруу: Өтүлгөн теманы бышыктоо:</a:t>
            </a:r>
          </a:p>
          <a:p>
            <a:r>
              <a:rPr lang="ky-KG" sz="2400" b="1" dirty="0" smtClean="0">
                <a:latin typeface="Times New Roman" panose="02020603050405020304" pitchFamily="18" charset="0"/>
                <a:cs typeface="Times New Roman" panose="02020603050405020304" pitchFamily="18" charset="0"/>
              </a:rPr>
              <a:t> Каталарды жибербөөгө эскертүү берүү жана оңдоо.</a:t>
            </a:r>
          </a:p>
          <a:p>
            <a:r>
              <a:rPr lang="ky-KG" sz="2400" b="1" dirty="0" smtClean="0">
                <a:latin typeface="Times New Roman" panose="02020603050405020304" pitchFamily="18" charset="0"/>
                <a:cs typeface="Times New Roman" panose="02020603050405020304" pitchFamily="18" charset="0"/>
              </a:rPr>
              <a:t>Каталардын үстүнөн иштөө (суроолор менен бышыктоо).</a:t>
            </a:r>
          </a:p>
          <a:p>
            <a:r>
              <a:rPr lang="ky-KG" sz="2400" b="1" dirty="0" smtClean="0">
                <a:latin typeface="Times New Roman" panose="02020603050405020304" pitchFamily="18" charset="0"/>
                <a:cs typeface="Times New Roman" panose="02020603050405020304" pitchFamily="18" charset="0"/>
              </a:rPr>
              <a:t>Жаңы темага өбөлгө түзүү:</a:t>
            </a:r>
          </a:p>
          <a:p>
            <a:r>
              <a:rPr lang="ky-KG" sz="2400" b="1" dirty="0" smtClean="0">
                <a:solidFill>
                  <a:srgbClr val="FF0000"/>
                </a:solidFill>
                <a:latin typeface="Times New Roman" panose="02020603050405020304" pitchFamily="18" charset="0"/>
                <a:cs typeface="Times New Roman" panose="02020603050405020304" pitchFamily="18" charset="0"/>
              </a:rPr>
              <a:t>Окуучулардын жазуусундагы каталарды оңдоонун жолдору, алар  мугалим тарабынан кантип көрсөтүлөт? (Тестке жооптор алынат).</a:t>
            </a:r>
          </a:p>
          <a:p>
            <a:r>
              <a:rPr lang="ky-KG" sz="2400" b="1" dirty="0" smtClean="0">
                <a:latin typeface="Times New Roman" panose="02020603050405020304" pitchFamily="18" charset="0"/>
                <a:cs typeface="Times New Roman" panose="02020603050405020304" pitchFamily="18" charset="0"/>
              </a:rPr>
              <a:t>Сөздөрдүн лексикалык жана грамматикалык маанисин ( ачуу 20 сөз) талдоо (</a:t>
            </a:r>
            <a:r>
              <a:rPr lang="ky-KG" sz="2400" b="1" dirty="0" smtClean="0">
                <a:solidFill>
                  <a:srgbClr val="FF0000"/>
                </a:solidFill>
                <a:latin typeface="Times New Roman" panose="02020603050405020304" pitchFamily="18" charset="0"/>
                <a:cs typeface="Times New Roman" panose="02020603050405020304" pitchFamily="18" charset="0"/>
              </a:rPr>
              <a:t>тайпалар менен иштөө</a:t>
            </a:r>
            <a:r>
              <a:rPr lang="ky-KG" sz="2400" b="1" dirty="0" smtClean="0">
                <a:latin typeface="Times New Roman" panose="02020603050405020304" pitchFamily="18" charset="0"/>
                <a:cs typeface="Times New Roman" panose="02020603050405020304" pitchFamily="18" charset="0"/>
              </a:rPr>
              <a:t>).</a:t>
            </a:r>
          </a:p>
          <a:p>
            <a:r>
              <a:rPr lang="ky-KG" sz="2400" b="1" dirty="0" smtClean="0">
                <a:solidFill>
                  <a:srgbClr val="FF0000"/>
                </a:solidFill>
                <a:latin typeface="Times New Roman" panose="02020603050405020304" pitchFamily="18" charset="0"/>
                <a:cs typeface="Times New Roman" panose="02020603050405020304" pitchFamily="18" charset="0"/>
              </a:rPr>
              <a:t>Негизги бөлүк:Жаңы теманы түшүндүрүү:</a:t>
            </a:r>
          </a:p>
          <a:p>
            <a:endParaRPr lang="ky-KG" dirty="0" smtClean="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96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5"/>
            <a:ext cx="10178322" cy="989215"/>
          </a:xfrm>
        </p:spPr>
        <p:txBody>
          <a:bodyPr>
            <a:normAutofit/>
          </a:bodyPr>
          <a:lstStyle/>
          <a:p>
            <a:r>
              <a:rPr lang="ky-KG" sz="2800" dirty="0" smtClean="0">
                <a:latin typeface="Times New Roman" panose="02020603050405020304" pitchFamily="18" charset="0"/>
                <a:cs typeface="Times New Roman" panose="02020603050405020304" pitchFamily="18" charset="0"/>
              </a:rPr>
              <a:t>Мектеп практикасында колдонулуп келаткан эки түрдө каттоо бар:</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1678" y="1227909"/>
            <a:ext cx="10178322" cy="5525588"/>
          </a:xfrm>
        </p:spPr>
        <p:txBody>
          <a:bodyPr>
            <a:noAutofit/>
          </a:bodyPr>
          <a:lstStyle/>
          <a:p>
            <a:r>
              <a:rPr lang="ky-KG" sz="2800" b="1" dirty="0" smtClean="0">
                <a:solidFill>
                  <a:schemeClr val="tx2">
                    <a:lumMod val="75000"/>
                    <a:lumOff val="25000"/>
                  </a:schemeClr>
                </a:solidFill>
                <a:latin typeface="Times New Roman" panose="02020603050405020304" pitchFamily="18" charset="0"/>
                <a:cs typeface="Times New Roman" panose="02020603050405020304" pitchFamily="18" charset="0"/>
              </a:rPr>
              <a:t>1.Сан катоосу. </a:t>
            </a:r>
          </a:p>
          <a:p>
            <a:pPr algn="ctr">
              <a:buFont typeface="Wingdings" panose="05000000000000000000" pitchFamily="2" charset="2"/>
              <a:buChar char="Ø"/>
            </a:pPr>
            <a:r>
              <a:rPr lang="ky-KG" b="1" dirty="0">
                <a:solidFill>
                  <a:schemeClr val="tx2">
                    <a:lumMod val="75000"/>
                    <a:lumOff val="25000"/>
                  </a:schemeClr>
                </a:solidFill>
                <a:latin typeface="Times New Roman" panose="02020603050405020304" pitchFamily="18" charset="0"/>
                <a:cs typeface="Times New Roman" panose="02020603050405020304" pitchFamily="18" charset="0"/>
              </a:rPr>
              <a:t> </a:t>
            </a:r>
            <a:r>
              <a:rPr lang="ky-KG" b="1" dirty="0" smtClean="0">
                <a:solidFill>
                  <a:schemeClr val="tx2">
                    <a:lumMod val="75000"/>
                    <a:lumOff val="25000"/>
                  </a:schemeClr>
                </a:solidFill>
                <a:latin typeface="Times New Roman" panose="02020603050405020304" pitchFamily="18" charset="0"/>
                <a:cs typeface="Times New Roman" panose="02020603050405020304" pitchFamily="18" charset="0"/>
              </a:rPr>
              <a:t>     Сан каттоосу окуучуллардын жалпы сабаттуулугунун жыйынтыгын сан бооюнча көрсөтөт.Мислы: Үчүнчү марттагы  контролдук жат жазууга катышкан жыйырма окуучунун төртөө катасыз жазды, бир ката жибергендер бешөө,эки ката жибергендер сегиз, ..... Он төрт ката жибергендер экөө, ж.б.у.с. Тактап айтканда, сабаттуулукка жетишүүнүн натыйжасы класс боюнча жалпы дүң саны көрсөтүлөт</a:t>
            </a:r>
          </a:p>
          <a:p>
            <a:r>
              <a:rPr lang="ky-KG" sz="2800" b="1" dirty="0" smtClean="0">
                <a:solidFill>
                  <a:schemeClr val="tx2">
                    <a:lumMod val="75000"/>
                    <a:lumOff val="25000"/>
                  </a:schemeClr>
                </a:solidFill>
                <a:latin typeface="Times New Roman" panose="02020603050405020304" pitchFamily="18" charset="0"/>
                <a:cs typeface="Times New Roman" panose="02020603050405020304" pitchFamily="18" charset="0"/>
              </a:rPr>
              <a:t>2.Сапат каттоосу.</a:t>
            </a:r>
          </a:p>
          <a:p>
            <a:pPr lvl="1">
              <a:buFont typeface="Wingdings" panose="05000000000000000000" pitchFamily="2" charset="2"/>
              <a:buChar char="Ø"/>
            </a:pPr>
            <a:r>
              <a:rPr lang="ky-KG" sz="2000" b="1" dirty="0" smtClean="0">
                <a:solidFill>
                  <a:schemeClr val="tx2">
                    <a:lumMod val="75000"/>
                    <a:lumOff val="25000"/>
                  </a:schemeClr>
                </a:solidFill>
                <a:latin typeface="Times New Roman" panose="02020603050405020304" pitchFamily="18" charset="0"/>
                <a:cs typeface="Times New Roman" panose="02020603050405020304" pitchFamily="18" charset="0"/>
              </a:rPr>
              <a:t>   Ар бир окуучунун жиберген орфографиялык  каталарынын санын классификациялоо менен каттоого алуу сапат каттооосу деп аталат. Каттоонун бул түрү боюнча ар бир  окуучунун орфографиялык  материалынын кайсы бөлүмдү өздөштүрүүдөгү кемчиликтери  тийиштүү графада  жогоркудай цифра менен белгиленет. Бул цифраларды жыйынтыктоонун  натыйжасы ар бир окуучунун жана бүүндөй  класстын ишин көрсөтөт. Мына ушул каттоонун көрсөтүүсү боюнча мугалим класстагы бүт куучулар менен кемчиликтерди жоюуга карай  кандай иш алып барууну белгиллейт.    </a:t>
            </a:r>
            <a:endParaRPr lang="ru-RU" sz="2000" b="1" dirty="0">
              <a:solidFill>
                <a:schemeClr val="tx2">
                  <a:lumMod val="75000"/>
                  <a:lumOff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1654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2"/>
            <a:ext cx="10178322" cy="496388"/>
          </a:xfrm>
        </p:spPr>
        <p:txBody>
          <a:bodyPr>
            <a:normAutofit/>
          </a:bodyPr>
          <a:lstStyle/>
          <a:p>
            <a:r>
              <a:rPr lang="ky-KG" sz="2400" b="1" dirty="0" smtClean="0">
                <a:solidFill>
                  <a:srgbClr val="C00000"/>
                </a:solidFill>
                <a:latin typeface="Times New Roman" panose="02020603050405020304" pitchFamily="18" charset="0"/>
                <a:cs typeface="Times New Roman" panose="02020603050405020304" pitchFamily="18" charset="0"/>
              </a:rPr>
              <a:t>Мектептерде орфорграфиялык режимди сактоо</a:t>
            </a:r>
            <a:r>
              <a:rPr lang="ky-KG"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178029851"/>
              </p:ext>
            </p:extLst>
          </p:nvPr>
        </p:nvGraphicFramePr>
        <p:xfrm>
          <a:off x="1250950" y="496388"/>
          <a:ext cx="10179050" cy="6361612"/>
        </p:xfrm>
        <a:graphic>
          <a:graphicData uri="http://schemas.openxmlformats.org/drawingml/2006/table">
            <a:tbl>
              <a:tblPr firstRow="1" bandRow="1">
                <a:tableStyleId>{5C22544A-7EE6-4342-B048-85BDC9FD1C3A}</a:tableStyleId>
              </a:tblPr>
              <a:tblGrid>
                <a:gridCol w="10179050">
                  <a:extLst>
                    <a:ext uri="{9D8B030D-6E8A-4147-A177-3AD203B41FA5}">
                      <a16:colId xmlns:a16="http://schemas.microsoft.com/office/drawing/2014/main" val="1939779024"/>
                    </a:ext>
                  </a:extLst>
                </a:gridCol>
              </a:tblGrid>
              <a:tr h="673204">
                <a:tc>
                  <a:txBody>
                    <a:bodyPr/>
                    <a:lstStyle/>
                    <a:p>
                      <a:r>
                        <a:rPr lang="ky-KG" dirty="0" smtClean="0">
                          <a:solidFill>
                            <a:srgbClr val="0070C0"/>
                          </a:solidFill>
                          <a:latin typeface="Times New Roman" panose="02020603050405020304" pitchFamily="18" charset="0"/>
                          <a:cs typeface="Times New Roman" panose="02020603050405020304" pitchFamily="18" charset="0"/>
                        </a:rPr>
                        <a:t>1.Жазуусу бир түстөгү кызгылт кочкул менен, тамгаларды каллиграфиялык үлгүдө жазууга, дептерлерди туура пайдаланып, таза урунууга жетишүү.</a:t>
                      </a:r>
                      <a:endParaRPr lang="ru-RU"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27655106"/>
                  </a:ext>
                </a:extLst>
              </a:tr>
              <a:tr h="917199">
                <a:tc>
                  <a:txBody>
                    <a:bodyPr/>
                    <a:lstStyle/>
                    <a:p>
                      <a:r>
                        <a:rPr lang="ky-KG" dirty="0" smtClean="0">
                          <a:latin typeface="Times New Roman" panose="02020603050405020304" pitchFamily="18" charset="0"/>
                          <a:cs typeface="Times New Roman" panose="02020603050405020304" pitchFamily="18" charset="0"/>
                        </a:rPr>
                        <a:t>2.Кыргыз тили сабагында окуучулар жакшы өздөштүрүшү</a:t>
                      </a:r>
                      <a:r>
                        <a:rPr lang="ky-KG" baseline="0" dirty="0" smtClean="0">
                          <a:latin typeface="Times New Roman" panose="02020603050405020304" pitchFamily="18" charset="0"/>
                          <a:cs typeface="Times New Roman" panose="02020603050405020304" pitchFamily="18" charset="0"/>
                        </a:rPr>
                        <a:t> кыйын болгон орфографиялык материалдарды аз да болсо кайталоого  көңүл буруую(окуучуларды катасыз жазууга эскертүү,орфографиялык таблицаларды колдонуу, өздөрү түзгөн сөздүктрдөн пайдалануу).</a:t>
                      </a:r>
                    </a:p>
                  </a:txBody>
                  <a:tcPr/>
                </a:tc>
                <a:extLst>
                  <a:ext uri="{0D108BD9-81ED-4DB2-BD59-A6C34878D82A}">
                    <a16:rowId xmlns:a16="http://schemas.microsoft.com/office/drawing/2014/main" val="641929868"/>
                  </a:ext>
                </a:extLst>
              </a:tr>
              <a:tr h="917199">
                <a:tc>
                  <a:txBody>
                    <a:bodyPr/>
                    <a:lstStyle/>
                    <a:p>
                      <a:r>
                        <a:rPr lang="ky-KG" dirty="0" smtClean="0">
                          <a:latin typeface="Times New Roman" panose="02020603050405020304" pitchFamily="18" charset="0"/>
                          <a:cs typeface="Times New Roman" panose="02020603050405020304" pitchFamily="18" charset="0"/>
                        </a:rPr>
                        <a:t>3.Бардык предметтер боюнча жүргүзүлгөн</a:t>
                      </a:r>
                      <a:r>
                        <a:rPr lang="ky-KG" baseline="0" dirty="0" smtClean="0">
                          <a:latin typeface="Times New Roman" panose="02020603050405020304" pitchFamily="18" charset="0"/>
                          <a:cs typeface="Times New Roman" panose="02020603050405020304" pitchFamily="18" charset="0"/>
                        </a:rPr>
                        <a:t> жазуу жумуштарынын баарынын мазмунун орфографиялык жана пунктуациялык жактан тууралыгын өз убагында тенкшерип, каталарын кызыл сыя менен оңдоо.</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52146348"/>
                  </a:ext>
                </a:extLst>
              </a:tr>
              <a:tr h="917199">
                <a:tc>
                  <a:txBody>
                    <a:bodyPr/>
                    <a:lstStyle/>
                    <a:p>
                      <a:r>
                        <a:rPr lang="ky-KG" dirty="0" smtClean="0">
                          <a:latin typeface="Times New Roman" panose="02020603050405020304" pitchFamily="18" charset="0"/>
                          <a:cs typeface="Times New Roman" panose="02020603050405020304" pitchFamily="18" charset="0"/>
                        </a:rPr>
                        <a:t>4.Кайсы</a:t>
                      </a:r>
                      <a:r>
                        <a:rPr lang="ky-KG" baseline="0" dirty="0" smtClean="0">
                          <a:latin typeface="Times New Roman" panose="02020603050405020304" pitchFamily="18" charset="0"/>
                          <a:cs typeface="Times New Roman" panose="02020603050405020304" pitchFamily="18" charset="0"/>
                        </a:rPr>
                        <a:t> предметтен болсо да,окуучулар аткарган жазуу жүзүндөгү жумушту текшерип, таратууда кээ бир типтүү каталарды класста окуучулар менен текшерип, тийиштүү талдоолорду жүргүзүү.Натыйжада ал каталар мындан ары кайталанбагандай абалга жетишүү.</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89650166"/>
                  </a:ext>
                </a:extLst>
              </a:tr>
              <a:tr h="917199">
                <a:tc>
                  <a:txBody>
                    <a:bodyPr/>
                    <a:lstStyle/>
                    <a:p>
                      <a:r>
                        <a:rPr lang="ky-KG" dirty="0" smtClean="0">
                          <a:latin typeface="Times New Roman" panose="02020603050405020304" pitchFamily="18" charset="0"/>
                          <a:cs typeface="Times New Roman" panose="02020603050405020304" pitchFamily="18" charset="0"/>
                        </a:rPr>
                        <a:t>5.Текстти же оозеки сүйлөмдү жатка жаздырууда анын сөздөрүн жана сүйлөмдөрүн балдар ачык ажырата алгандай, бардыгына даана угулгандай көтөрүңкү,</a:t>
                      </a:r>
                      <a:r>
                        <a:rPr lang="ky-KG" baseline="0" dirty="0" smtClean="0">
                          <a:latin typeface="Times New Roman" panose="02020603050405020304" pitchFamily="18" charset="0"/>
                          <a:cs typeface="Times New Roman" panose="02020603050405020304" pitchFamily="18" charset="0"/>
                        </a:rPr>
                        <a:t> басырыңкы үн менен окуу(айтуу).Жазууга бардык балдар  үлгүрө алгандай темпти сактоо.</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16771392"/>
                  </a:ext>
                </a:extLst>
              </a:tr>
              <a:tr h="673204">
                <a:tc>
                  <a:txBody>
                    <a:bodyPr/>
                    <a:lstStyle/>
                    <a:p>
                      <a:r>
                        <a:rPr lang="ky-KG" dirty="0" smtClean="0">
                          <a:latin typeface="Times New Roman" panose="02020603050405020304" pitchFamily="18" charset="0"/>
                          <a:cs typeface="Times New Roman" panose="02020603050405020304" pitchFamily="18" charset="0"/>
                        </a:rPr>
                        <a:t>6.Мектепте илинген плакаттардын.</a:t>
                      </a:r>
                      <a:r>
                        <a:rPr lang="ky-KG" baseline="0" dirty="0" smtClean="0">
                          <a:latin typeface="Times New Roman" panose="02020603050405020304" pitchFamily="18" charset="0"/>
                          <a:cs typeface="Times New Roman" panose="02020603050405020304" pitchFamily="18" charset="0"/>
                        </a:rPr>
                        <a:t> Ураандардын, кулактандыруулардын, класстык бурчтардын, расписаниелер ж.б. Катасыз сабаттуу жазылышын текшерүү.</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32896449"/>
                  </a:ext>
                </a:extLst>
              </a:tr>
              <a:tr h="673204">
                <a:tc>
                  <a:txBody>
                    <a:bodyPr/>
                    <a:lstStyle/>
                    <a:p>
                      <a:r>
                        <a:rPr lang="ky-KG" dirty="0" smtClean="0">
                          <a:latin typeface="Times New Roman" panose="02020603050405020304" pitchFamily="18" charset="0"/>
                          <a:cs typeface="Times New Roman" panose="02020603050405020304" pitchFamily="18" charset="0"/>
                        </a:rPr>
                        <a:t>7.Окуучулар жазуусун аткарууда партага туура отурууга, дептерди партанын</a:t>
                      </a:r>
                      <a:r>
                        <a:rPr lang="ky-KG" baseline="0" dirty="0" smtClean="0">
                          <a:latin typeface="Times New Roman" panose="02020603050405020304" pitchFamily="18" charset="0"/>
                          <a:cs typeface="Times New Roman" panose="02020603050405020304" pitchFamily="18" charset="0"/>
                        </a:rPr>
                        <a:t> үстүнө туура коюуга,колду туура кыймылдатууга жетишүү жана аларды ошол эрежени сактоого өнөкөт алдыруу.</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46231187"/>
                  </a:ext>
                </a:extLst>
              </a:tr>
              <a:tr h="673204">
                <a:tc>
                  <a:txBody>
                    <a:bodyPr/>
                    <a:lstStyle/>
                    <a:p>
                      <a:r>
                        <a:rPr lang="ky-KG" dirty="0" smtClean="0">
                          <a:latin typeface="Times New Roman" panose="02020603050405020304" pitchFamily="18" charset="0"/>
                          <a:cs typeface="Times New Roman" panose="02020603050405020304" pitchFamily="18" charset="0"/>
                        </a:rPr>
                        <a:t>8.Жазуунун үстүндө балдар тажап же чарчап кеткендей болбосун, ал үчун атайын эреже катарында белгиленген</a:t>
                      </a:r>
                      <a:r>
                        <a:rPr lang="ky-KG" baseline="0" dirty="0" smtClean="0">
                          <a:latin typeface="Times New Roman" panose="02020603050405020304" pitchFamily="18" charset="0"/>
                          <a:cs typeface="Times New Roman" panose="02020603050405020304" pitchFamily="18" charset="0"/>
                        </a:rPr>
                        <a:t> убакыт нормасын колдонуу.</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56025310"/>
                  </a:ext>
                </a:extLst>
              </a:tr>
            </a:tbl>
          </a:graphicData>
        </a:graphic>
      </p:graphicFrame>
    </p:spTree>
    <p:extLst>
      <p:ext uri="{BB962C8B-B14F-4D97-AF65-F5344CB8AC3E}">
        <p14:creationId xmlns:p14="http://schemas.microsoft.com/office/powerpoint/2010/main" val="546458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8523" y="352697"/>
            <a:ext cx="10318418" cy="2403566"/>
          </a:xfrm>
        </p:spPr>
        <p:txBody>
          <a:bodyPr/>
          <a:lstStyle/>
          <a:p>
            <a:r>
              <a:rPr lang="ky-KG" sz="2800" b="1" dirty="0" smtClean="0">
                <a:solidFill>
                  <a:srgbClr val="C00000"/>
                </a:solidFill>
                <a:latin typeface="Times New Roman" panose="02020603050405020304" pitchFamily="18" charset="0"/>
                <a:cs typeface="Times New Roman" panose="02020603050405020304" pitchFamily="18" charset="0"/>
              </a:rPr>
              <a:t>Мына ушул режимди практика жүзүндө толлук ишке ашырууокуучуларды орфографиялык  сабаттуулукка тарбиялоонун жана ээ кылуунун негизги шарты болуп саналат</a:t>
            </a:r>
            <a:endParaRPr lang="ru-RU" sz="2800" b="1" dirty="0">
              <a:solidFill>
                <a:srgbClr val="C00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78523" y="2756263"/>
            <a:ext cx="10429854" cy="3965212"/>
          </a:xfrm>
        </p:spPr>
        <p:txBody>
          <a:bodyPr>
            <a:normAutofit/>
          </a:bodyPr>
          <a:lstStyle/>
          <a:p>
            <a:r>
              <a:rPr lang="ky-KG" sz="2400" dirty="0" smtClean="0">
                <a:latin typeface="Times New Roman" panose="02020603050405020304" pitchFamily="18" charset="0"/>
                <a:cs typeface="Times New Roman" panose="02020603050405020304" pitchFamily="18" charset="0"/>
              </a:rPr>
              <a:t>Мектептерде орфографиялык режимди колдонууну жана анын талаптарын аткарууну кандайдыр бир мезгилдүү же кезектүү деп кароого болбойт. Анткени ал мектепте окуу процессинин бардык учурунда кездеше турган  иш.</a:t>
            </a:r>
          </a:p>
          <a:p>
            <a:r>
              <a:rPr lang="ky-KG" sz="2400" dirty="0" smtClean="0">
                <a:latin typeface="Times New Roman" panose="02020603050405020304" pitchFamily="18" charset="0"/>
                <a:cs typeface="Times New Roman" panose="02020603050405020304" pitchFamily="18" charset="0"/>
              </a:rPr>
              <a:t>Ошондуктан ар бир мугалим муну аткаруунун үстүндө  дайыма иштөөгө тийиш.</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163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222069"/>
            <a:ext cx="10178322" cy="1045028"/>
          </a:xfrm>
        </p:spPr>
        <p:txBody>
          <a:bodyPr>
            <a:normAutofit/>
          </a:bodyPr>
          <a:lstStyle/>
          <a:p>
            <a:r>
              <a:rPr lang="ky-KG" sz="2800" b="1" dirty="0" smtClean="0">
                <a:solidFill>
                  <a:srgbClr val="002060"/>
                </a:solidFill>
                <a:latin typeface="Times New Roman" panose="02020603050405020304" pitchFamily="18" charset="0"/>
                <a:cs typeface="Times New Roman" panose="02020603050405020304" pitchFamily="18" charset="0"/>
              </a:rPr>
              <a:t>Орфографияны үйрөтүүдө көрсөтмө куралдардан пайдалануу</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a:xfrm>
            <a:off x="1251678" y="1267097"/>
            <a:ext cx="4800600" cy="5708469"/>
          </a:xfrm>
        </p:spPr>
        <p:txBody>
          <a:bodyPr>
            <a:normAutofit fontScale="92500" lnSpcReduction="20000"/>
          </a:bodyPr>
          <a:lstStyle/>
          <a:p>
            <a:r>
              <a:rPr lang="ky-KG" b="1" dirty="0" smtClean="0">
                <a:solidFill>
                  <a:srgbClr val="FF0000"/>
                </a:solidFill>
                <a:latin typeface="Times New Roman" panose="02020603050405020304" pitchFamily="18" charset="0"/>
                <a:cs typeface="Times New Roman" panose="02020603050405020304" pitchFamily="18" charset="0"/>
              </a:rPr>
              <a:t>Башталгыч класстарда окула турган ар бир предметтин материалдарын окутууда анын дидактикалык принцибин сактоо боюнча окуучуларга түшүндүрүү-мугалимдин негизги милдеттеринин бири.Дидактикалык принциптин бирине сабактын жүрүшүндө материалды(эрежени) көрсөтмөлүүлүктө түшүндүрүү, б.а. Көсөтмө куралдардан пайдалануу иши кирет.Сабакты көрсөтмө кураладрдан пайдалануу, көрсөтүү аркылуу түшүндүрүү окуучулардын көңүлун сабакка буруунун, сабакты кызыктуу, жандуу алып баруунун, алардын көрүү жана көргөнүн элестөө сезимин өнүктүрүүнүн жана матермалды (орфографиялык эрежелерди) жакшы түшүнүп, бекем өздөштүрүүнүн шарты болот.</a:t>
            </a:r>
            <a:endParaRPr lang="ru-RU" b="1" dirty="0">
              <a:solidFill>
                <a:srgbClr val="FF000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6629400" y="1267097"/>
            <a:ext cx="4800600" cy="5107577"/>
          </a:xfrm>
        </p:spPr>
        <p:txBody>
          <a:bodyPr>
            <a:noAutofit/>
          </a:bodyPr>
          <a:lstStyle/>
          <a:p>
            <a:r>
              <a:rPr lang="ky-KG" sz="1800" b="1" dirty="0" smtClean="0">
                <a:solidFill>
                  <a:srgbClr val="FF0000"/>
                </a:solidFill>
                <a:latin typeface="Times New Roman" panose="02020603050405020304" pitchFamily="18" charset="0"/>
                <a:cs typeface="Times New Roman" panose="02020603050405020304" pitchFamily="18" charset="0"/>
              </a:rPr>
              <a:t>Орфографиялык эрежелерди үйрөтүүдө мугалим орфографиялык таблицалардан, схемалардан, графикалык сызыктардан пайдаланууга тийиш.Класстагы окуучулардын жиберген каталарын, анын өзгөчөлүктөрүн эске алуу менен, кээ бир орфографиялык таблицаларды түрдүү түстөгү карандаш менен картонго, же калың кагазга колдон жасоого болот.</a:t>
            </a:r>
          </a:p>
          <a:p>
            <a:r>
              <a:rPr lang="ky-KG" sz="1800" b="1" dirty="0" smtClean="0">
                <a:solidFill>
                  <a:srgbClr val="FF0000"/>
                </a:solidFill>
                <a:latin typeface="Times New Roman" panose="02020603050405020304" pitchFamily="18" charset="0"/>
                <a:cs typeface="Times New Roman" panose="02020603050405020304" pitchFamily="18" charset="0"/>
              </a:rPr>
              <a:t>Мисалы: жазууда баш тамгалардын колдонулушун, кош, кошмок сөздөрдүн жазылышын көрсөткөн, уңгү менен мүчөнүн айкашуусунун кээ бир үлгүсүн көрсөткөн таблицалар ж.б.у.с.</a:t>
            </a:r>
            <a:endParaRPr lang="ru-RU" sz="1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524980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636</TotalTime>
  <Words>1505</Words>
  <Application>Microsoft Office PowerPoint</Application>
  <PresentationFormat>Широкоэкранный</PresentationFormat>
  <Paragraphs>109</Paragraphs>
  <Slides>20</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20</vt:i4>
      </vt:variant>
    </vt:vector>
  </HeadingPairs>
  <TitlesOfParts>
    <vt:vector size="28" baseType="lpstr">
      <vt:lpstr>Arial</vt:lpstr>
      <vt:lpstr>Calibri</vt:lpstr>
      <vt:lpstr>Corbel</vt:lpstr>
      <vt:lpstr>Gill Sans MT</vt:lpstr>
      <vt:lpstr>Impact</vt:lpstr>
      <vt:lpstr>Times New Roman</vt:lpstr>
      <vt:lpstr>Wingdings</vt:lpstr>
      <vt:lpstr>Badge</vt:lpstr>
      <vt:lpstr>«Нур» Жалал-Абад колледжи</vt:lpstr>
      <vt:lpstr>Сабактын темасы:Окуучулардын орфографиялык каталарын катоо жана аларды квалификациялоо </vt:lpstr>
      <vt:lpstr>Окуучулардын орфографиялык каталарын каттоого алуу  жана  аны квалфикациялоо</vt:lpstr>
      <vt:lpstr>Көрсөткүчтөр: Жогорудагы максаттарга жетти дейбиз:</vt:lpstr>
      <vt:lpstr>Киришүү.</vt:lpstr>
      <vt:lpstr>Мектеп практикасында колдонулуп келаткан эки түрдө каттоо бар:</vt:lpstr>
      <vt:lpstr>Мектептерде орфорграфиялык режимди сактоо.</vt:lpstr>
      <vt:lpstr>Мына ушул режимди практика жүзүндө толлук ишке ашырууокуучуларды орфографиялык  сабаттуулукка тарбиялоонун жана ээ кылуунун негизги шарты болуп саналат</vt:lpstr>
      <vt:lpstr>Орфографияны үйрөтүүдө көрсөтмө куралдардан пайдалануу</vt:lpstr>
      <vt:lpstr>Негизинен, каталардын жалпы типтери төмөндөгүчө мүнөздөлөт:</vt:lpstr>
      <vt:lpstr>               ОРфографиялык каталар </vt:lpstr>
      <vt:lpstr>           Пунктуациялык каталар</vt:lpstr>
      <vt:lpstr>           Стилдик каталар</vt:lpstr>
      <vt:lpstr>       Мугалим окуучулардын ишин текшерүүдө буларды туура баамдап жана баалоосу кажет.   Окуучулардын кетирген каталарын өз убагында, окуучунун көз алдында белгилөө,өз катасын өзү таба билүүгө жана аны жоё  билүүгө машыктыруу зарыл. </vt:lpstr>
      <vt:lpstr> Мааниси түшүнүксүз  сөздөр менен иштөө.</vt:lpstr>
      <vt:lpstr>                КӨөкөр буюму</vt:lpstr>
      <vt:lpstr>Текстти изилдөө</vt:lpstr>
      <vt:lpstr>Предмет аралык байланыш</vt:lpstr>
      <vt:lpstr>Сабакты бышыктоо </vt:lpstr>
      <vt:lpstr>Көңүл бурганыңыздарга чоң рахмат.</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Окуучулардын орфографиялык каталарын каттоого алуу  жана  аны квалфикациялоо</dc:title>
  <dc:creator>asad20201980@gmail.com</dc:creator>
  <cp:lastModifiedBy>asad20201980@gmail.com</cp:lastModifiedBy>
  <cp:revision>48</cp:revision>
  <dcterms:created xsi:type="dcterms:W3CDTF">2021-03-13T10:54:08Z</dcterms:created>
  <dcterms:modified xsi:type="dcterms:W3CDTF">2021-03-15T02:25:06Z</dcterms:modified>
</cp:coreProperties>
</file>